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  <p:sldMasterId id="2147483722" r:id="rId5"/>
    <p:sldMasterId id="2147483744" r:id="rId6"/>
    <p:sldMasterId id="2147483767" r:id="rId7"/>
  </p:sldMasterIdLst>
  <p:notesMasterIdLst>
    <p:notesMasterId r:id="rId62"/>
  </p:notesMasterIdLst>
  <p:handoutMasterIdLst>
    <p:handoutMasterId r:id="rId63"/>
  </p:handoutMasterIdLst>
  <p:sldIdLst>
    <p:sldId id="1064" r:id="rId8"/>
    <p:sldId id="1084" r:id="rId9"/>
    <p:sldId id="1060" r:id="rId10"/>
    <p:sldId id="1052" r:id="rId11"/>
    <p:sldId id="1054" r:id="rId12"/>
    <p:sldId id="1055" r:id="rId13"/>
    <p:sldId id="1056" r:id="rId14"/>
    <p:sldId id="1057" r:id="rId15"/>
    <p:sldId id="1092" r:id="rId16"/>
    <p:sldId id="1083" r:id="rId17"/>
    <p:sldId id="1031" r:id="rId18"/>
    <p:sldId id="1032" r:id="rId19"/>
    <p:sldId id="1033" r:id="rId20"/>
    <p:sldId id="1034" r:id="rId21"/>
    <p:sldId id="1035" r:id="rId22"/>
    <p:sldId id="1048" r:id="rId23"/>
    <p:sldId id="1037" r:id="rId24"/>
    <p:sldId id="1038" r:id="rId25"/>
    <p:sldId id="1039" r:id="rId26"/>
    <p:sldId id="1040" r:id="rId27"/>
    <p:sldId id="1041" r:id="rId28"/>
    <p:sldId id="1085" r:id="rId29"/>
    <p:sldId id="994" r:id="rId30"/>
    <p:sldId id="1091" r:id="rId31"/>
    <p:sldId id="854" r:id="rId32"/>
    <p:sldId id="923" r:id="rId33"/>
    <p:sldId id="1061" r:id="rId34"/>
    <p:sldId id="857" r:id="rId35"/>
    <p:sldId id="859" r:id="rId36"/>
    <p:sldId id="925" r:id="rId37"/>
    <p:sldId id="926" r:id="rId38"/>
    <p:sldId id="860" r:id="rId39"/>
    <p:sldId id="856" r:id="rId40"/>
    <p:sldId id="1065" r:id="rId41"/>
    <p:sldId id="924" r:id="rId42"/>
    <p:sldId id="927" r:id="rId43"/>
    <p:sldId id="1067" r:id="rId44"/>
    <p:sldId id="1066" r:id="rId45"/>
    <p:sldId id="922" r:id="rId46"/>
    <p:sldId id="1062" r:id="rId47"/>
    <p:sldId id="929" r:id="rId48"/>
    <p:sldId id="930" r:id="rId49"/>
    <p:sldId id="1082" r:id="rId50"/>
    <p:sldId id="1078" r:id="rId51"/>
    <p:sldId id="1075" r:id="rId52"/>
    <p:sldId id="1076" r:id="rId53"/>
    <p:sldId id="1077" r:id="rId54"/>
    <p:sldId id="1086" r:id="rId55"/>
    <p:sldId id="1090" r:id="rId56"/>
    <p:sldId id="1081" r:id="rId57"/>
    <p:sldId id="1080" r:id="rId58"/>
    <p:sldId id="1051" r:id="rId59"/>
    <p:sldId id="1049" r:id="rId60"/>
    <p:sldId id="1047" r:id="rId61"/>
  </p:sldIdLst>
  <p:sldSz cx="9144000" cy="5143500" type="screen16x9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cer Foco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00"/>
    <a:srgbClr val="FFFFFF"/>
    <a:srgbClr val="F2F2F2"/>
    <a:srgbClr val="83B81A"/>
    <a:srgbClr val="BCFFFD"/>
    <a:srgbClr val="D9D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8964" autoAdjust="0"/>
  </p:normalViewPr>
  <p:slideViewPr>
    <p:cSldViewPr snapToObjects="1">
      <p:cViewPr>
        <p:scale>
          <a:sx n="100" d="100"/>
          <a:sy n="100" d="100"/>
        </p:scale>
        <p:origin x="-726" y="-72"/>
      </p:cViewPr>
      <p:guideLst>
        <p:guide orient="horz" pos="105"/>
        <p:guide orient="horz" pos="668"/>
        <p:guide orient="horz" pos="872"/>
        <p:guide orient="horz" pos="1804"/>
        <p:guide orient="horz" pos="2946"/>
        <p:guide orient="horz" pos="3042"/>
        <p:guide orient="horz" pos="214"/>
        <p:guide orient="horz" pos="3137"/>
        <p:guide pos="115"/>
        <p:guide pos="5644"/>
        <p:guide pos="230"/>
        <p:guide pos="2882"/>
        <p:guide pos="2804"/>
        <p:guide pos="2954"/>
        <p:guide pos="5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3012" y="-90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461" y="1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C5A69BF8-C90D-433C-8CAF-33F14D1CB379}" type="datetimeFigureOut">
              <a:rPr lang="en-US" altLang="zh-TW"/>
              <a:pPr>
                <a:defRPr/>
              </a:pPr>
              <a:t>5/18/2015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3310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461" y="9373310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F80C3E2B-480C-404A-8EEB-8A417AA555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25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461" y="1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484C935C-8294-47D0-AFF6-671821795F98}" type="datetimeFigureOut">
              <a:rPr lang="en-US" altLang="zh-TW"/>
              <a:pPr>
                <a:defRPr/>
              </a:pPr>
              <a:t>5/18/2015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54" y="4689005"/>
            <a:ext cx="5389256" cy="4439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3310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461" y="9373310"/>
            <a:ext cx="2919226" cy="493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FF9BF459-2AA7-4AB4-8874-ED16A06016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7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02375-31FF-492E-86EE-280499F84AC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2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02375-31FF-492E-86EE-280499F84AC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2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02375-31FF-492E-86EE-280499F84AC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2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39775"/>
            <a:ext cx="6583363" cy="3703638"/>
          </a:xfrm>
          <a:ln/>
        </p:spPr>
      </p:sp>
      <p:sp>
        <p:nvSpPr>
          <p:cNvPr id="159747" name="備忘稿版面配置區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/>
          <a:p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現今的作業系統 </a:t>
            </a:r>
            <a:r>
              <a:rPr lang="en-US" altLang="zh-TW" dirty="0" smtClean="0">
                <a:latin typeface="Calibri" pitchFamily="34" charset="0"/>
                <a:ea typeface="新細明體" pitchFamily="18" charset="-120"/>
              </a:rPr>
              <a:t>,</a:t>
            </a:r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應用程式有同樣的權限</a:t>
            </a:r>
            <a:endParaRPr lang="en-US" altLang="zh-TW" dirty="0" smtClean="0">
              <a:latin typeface="Calibri" pitchFamily="34" charset="0"/>
              <a:ea typeface="新細明體" pitchFamily="18" charset="-120"/>
            </a:endParaRPr>
          </a:p>
          <a:p>
            <a:r>
              <a:rPr lang="en-US" altLang="zh-TW" dirty="0" smtClean="0">
                <a:latin typeface="Calibri" pitchFamily="34" charset="0"/>
                <a:ea typeface="新細明體" pitchFamily="18" charset="-120"/>
              </a:rPr>
              <a:t>Chrome </a:t>
            </a:r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作業系統</a:t>
            </a:r>
            <a:r>
              <a:rPr lang="en-US" altLang="zh-TW" dirty="0" smtClean="0">
                <a:latin typeface="Calibri" pitchFamily="34" charset="0"/>
                <a:ea typeface="新細明體" pitchFamily="18" charset="-120"/>
              </a:rPr>
              <a:t>,</a:t>
            </a:r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作業系統並不信任任一應用程式和離線程式</a:t>
            </a:r>
            <a:r>
              <a:rPr lang="en-US" altLang="zh-TW" dirty="0" smtClean="0">
                <a:latin typeface="Calibri" pitchFamily="34" charset="0"/>
                <a:ea typeface="新細明體" pitchFamily="18" charset="-120"/>
              </a:rPr>
              <a:t>.</a:t>
            </a:r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 讓他們獨立運作，並受隔離的管理</a:t>
            </a:r>
          </a:p>
          <a:p>
            <a:endParaRPr lang="zh-TW" altLang="zh-TW" dirty="0" smtClean="0">
              <a:latin typeface="Calibri" pitchFamily="34" charset="0"/>
              <a:ea typeface="新細明體" pitchFamily="18" charset="-120"/>
            </a:endParaRPr>
          </a:p>
          <a:p>
            <a:endParaRPr lang="zh-TW" altLang="zh-TW" dirty="0" smtClean="0">
              <a:latin typeface="Calibri" pitchFamily="34" charset="0"/>
              <a:ea typeface="新細明體" pitchFamily="18" charset="-120"/>
            </a:endParaRPr>
          </a:p>
          <a:p>
            <a:r>
              <a:rPr lang="zh-TW" altLang="zh-TW" dirty="0" smtClean="0">
                <a:latin typeface="Calibri" pitchFamily="34" charset="0"/>
                <a:ea typeface="新細明體" pitchFamily="18" charset="-120"/>
              </a:rPr>
              <a:t>     </a:t>
            </a:r>
          </a:p>
        </p:txBody>
      </p:sp>
      <p:sp>
        <p:nvSpPr>
          <p:cNvPr id="159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/>
          <a:p>
            <a:fld id="{D6EA8E89-669E-47AD-B369-DA2BFDA2F6B8}" type="slidenum">
              <a:rPr lang="zh-TW" altLang="zh-TW">
                <a:solidFill>
                  <a:prstClr val="black"/>
                </a:solidFill>
              </a:rPr>
              <a:pPr/>
              <a:t>12</a:t>
            </a:fld>
            <a:endParaRPr lang="zh-TW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39775"/>
            <a:ext cx="6583363" cy="3703638"/>
          </a:xfrm>
          <a:ln/>
        </p:spPr>
      </p:sp>
      <p:sp>
        <p:nvSpPr>
          <p:cNvPr id="160771" name="備忘稿版面配置區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/>
          <a:p>
            <a:endParaRPr lang="zh-TW" altLang="zh-TW" smtClean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60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/>
          <a:p>
            <a:fld id="{D22D6CB2-BFB1-4732-9D84-94231E831136}" type="slidenum">
              <a:rPr lang="en-US" altLang="zh-TW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02375-31FF-492E-86EE-280499F84AC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2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02375-31FF-492E-86EE-280499F84AC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2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 noChangeAspect="1"/>
          </p:cNvGrpSpPr>
          <p:nvPr userDrawn="1"/>
        </p:nvGrpSpPr>
        <p:grpSpPr bwMode="auto">
          <a:xfrm>
            <a:off x="0" y="3325813"/>
            <a:ext cx="9144000" cy="1817687"/>
            <a:chOff x="0" y="2095"/>
            <a:chExt cx="5760" cy="1145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2095"/>
              <a:ext cx="5760" cy="572"/>
            </a:xfrm>
            <a:custGeom>
              <a:avLst/>
              <a:gdLst>
                <a:gd name="T0" fmla="*/ 0 w 1389"/>
                <a:gd name="T1" fmla="*/ 9757 h 138"/>
                <a:gd name="T2" fmla="*/ 7063572 w 1389"/>
                <a:gd name="T3" fmla="*/ 699863 h 138"/>
                <a:gd name="T4" fmla="*/ 7063572 w 1389"/>
                <a:gd name="T5" fmla="*/ 562865 h 138"/>
                <a:gd name="T6" fmla="*/ 0 w 1389"/>
                <a:gd name="T7" fmla="*/ 0 h 138"/>
                <a:gd name="T8" fmla="*/ 0 w 1389"/>
                <a:gd name="T9" fmla="*/ 975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9" h="138">
                  <a:moveTo>
                    <a:pt x="0" y="2"/>
                  </a:moveTo>
                  <a:cubicBezTo>
                    <a:pt x="132" y="9"/>
                    <a:pt x="764" y="33"/>
                    <a:pt x="1389" y="138"/>
                  </a:cubicBezTo>
                  <a:cubicBezTo>
                    <a:pt x="1389" y="111"/>
                    <a:pt x="1389" y="111"/>
                    <a:pt x="1389" y="111"/>
                  </a:cubicBezTo>
                  <a:cubicBezTo>
                    <a:pt x="764" y="23"/>
                    <a:pt x="132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2140"/>
              <a:ext cx="5760" cy="1100"/>
            </a:xfrm>
            <a:custGeom>
              <a:avLst/>
              <a:gdLst>
                <a:gd name="T0" fmla="*/ 0 w 1389"/>
                <a:gd name="T1" fmla="*/ 81325 h 265"/>
                <a:gd name="T2" fmla="*/ 5573719 w 1389"/>
                <a:gd name="T3" fmla="*/ 1355561 h 265"/>
                <a:gd name="T4" fmla="*/ 7063572 w 1389"/>
                <a:gd name="T5" fmla="*/ 1355561 h 265"/>
                <a:gd name="T6" fmla="*/ 7063572 w 1389"/>
                <a:gd name="T7" fmla="*/ 1079482 h 265"/>
                <a:gd name="T8" fmla="*/ 0 w 1389"/>
                <a:gd name="T9" fmla="*/ 0 h 265"/>
                <a:gd name="T10" fmla="*/ 0 w 1389"/>
                <a:gd name="T11" fmla="*/ 81325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9" h="265">
                  <a:moveTo>
                    <a:pt x="0" y="16"/>
                  </a:moveTo>
                  <a:cubicBezTo>
                    <a:pt x="112" y="26"/>
                    <a:pt x="578" y="86"/>
                    <a:pt x="1096" y="265"/>
                  </a:cubicBezTo>
                  <a:cubicBezTo>
                    <a:pt x="1389" y="265"/>
                    <a:pt x="1389" y="265"/>
                    <a:pt x="1389" y="265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764" y="49"/>
                    <a:pt x="132" y="7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2103"/>
              <a:ext cx="5760" cy="9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89" y="220"/>
                </a:cxn>
                <a:cxn ang="0">
                  <a:pos x="1389" y="136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389" h="220">
                  <a:moveTo>
                    <a:pt x="0" y="9"/>
                  </a:moveTo>
                  <a:cubicBezTo>
                    <a:pt x="132" y="16"/>
                    <a:pt x="764" y="58"/>
                    <a:pt x="1389" y="220"/>
                  </a:cubicBezTo>
                  <a:cubicBezTo>
                    <a:pt x="1389" y="136"/>
                    <a:pt x="1389" y="136"/>
                    <a:pt x="1389" y="136"/>
                  </a:cubicBezTo>
                  <a:cubicBezTo>
                    <a:pt x="764" y="31"/>
                    <a:pt x="132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" y="112615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390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125" y="113331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8FFB-F9B8-4812-8C51-536DC4B45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1968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1469-216C-4D54-A125-0408185020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3188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A8B8-8FCC-42F4-8543-678B57D29C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6795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chemeClr val="accent2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89853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0" y="357504"/>
            <a:ext cx="7236296" cy="810090"/>
          </a:xfrm>
          <a:prstGeom prst="rect">
            <a:avLst/>
          </a:prstGeom>
        </p:spPr>
        <p:txBody>
          <a:bodyPr/>
          <a:lstStyle>
            <a:lvl2pPr marL="540000" defTabSz="684000"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7640-9356-4992-80A4-FADEBB2D5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4705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chemeClr val="bg1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B1C160-2E5D-48E3-B8CB-A94550C38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13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chemeClr val="accent2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63915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chemeClr val="bg1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9C83E8-58ED-443D-BF01-6A21753FF4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8461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F7F6-EB7E-4B76-8809-D21FBE5231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3642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chemeClr val="accent2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905472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6EBC-9CD8-4770-9249-AAA74E8BE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50182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7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514350"/>
            <a:ext cx="8231187" cy="417195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4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083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361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 noChangeAspect="1"/>
          </p:cNvGrpSpPr>
          <p:nvPr userDrawn="1"/>
        </p:nvGrpSpPr>
        <p:grpSpPr bwMode="auto">
          <a:xfrm>
            <a:off x="0" y="3325813"/>
            <a:ext cx="9144000" cy="1817687"/>
            <a:chOff x="0" y="2095"/>
            <a:chExt cx="5760" cy="1145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2095"/>
              <a:ext cx="5760" cy="572"/>
            </a:xfrm>
            <a:custGeom>
              <a:avLst/>
              <a:gdLst>
                <a:gd name="T0" fmla="*/ 0 w 1389"/>
                <a:gd name="T1" fmla="*/ 9757 h 138"/>
                <a:gd name="T2" fmla="*/ 7063572 w 1389"/>
                <a:gd name="T3" fmla="*/ 699863 h 138"/>
                <a:gd name="T4" fmla="*/ 7063572 w 1389"/>
                <a:gd name="T5" fmla="*/ 562865 h 138"/>
                <a:gd name="T6" fmla="*/ 0 w 1389"/>
                <a:gd name="T7" fmla="*/ 0 h 138"/>
                <a:gd name="T8" fmla="*/ 0 w 1389"/>
                <a:gd name="T9" fmla="*/ 975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9" h="138">
                  <a:moveTo>
                    <a:pt x="0" y="2"/>
                  </a:moveTo>
                  <a:cubicBezTo>
                    <a:pt x="132" y="9"/>
                    <a:pt x="764" y="33"/>
                    <a:pt x="1389" y="138"/>
                  </a:cubicBezTo>
                  <a:cubicBezTo>
                    <a:pt x="1389" y="111"/>
                    <a:pt x="1389" y="111"/>
                    <a:pt x="1389" y="111"/>
                  </a:cubicBezTo>
                  <a:cubicBezTo>
                    <a:pt x="764" y="23"/>
                    <a:pt x="132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2140"/>
              <a:ext cx="5760" cy="1100"/>
            </a:xfrm>
            <a:custGeom>
              <a:avLst/>
              <a:gdLst>
                <a:gd name="T0" fmla="*/ 0 w 1389"/>
                <a:gd name="T1" fmla="*/ 81325 h 265"/>
                <a:gd name="T2" fmla="*/ 5573719 w 1389"/>
                <a:gd name="T3" fmla="*/ 1355561 h 265"/>
                <a:gd name="T4" fmla="*/ 7063572 w 1389"/>
                <a:gd name="T5" fmla="*/ 1355561 h 265"/>
                <a:gd name="T6" fmla="*/ 7063572 w 1389"/>
                <a:gd name="T7" fmla="*/ 1079482 h 265"/>
                <a:gd name="T8" fmla="*/ 0 w 1389"/>
                <a:gd name="T9" fmla="*/ 0 h 265"/>
                <a:gd name="T10" fmla="*/ 0 w 1389"/>
                <a:gd name="T11" fmla="*/ 81325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9" h="265">
                  <a:moveTo>
                    <a:pt x="0" y="16"/>
                  </a:moveTo>
                  <a:cubicBezTo>
                    <a:pt x="112" y="26"/>
                    <a:pt x="578" y="86"/>
                    <a:pt x="1096" y="265"/>
                  </a:cubicBezTo>
                  <a:cubicBezTo>
                    <a:pt x="1389" y="265"/>
                    <a:pt x="1389" y="265"/>
                    <a:pt x="1389" y="265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764" y="49"/>
                    <a:pt x="132" y="7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2103"/>
              <a:ext cx="5760" cy="9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89" y="220"/>
                </a:cxn>
                <a:cxn ang="0">
                  <a:pos x="1389" y="136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389" h="220">
                  <a:moveTo>
                    <a:pt x="0" y="9"/>
                  </a:moveTo>
                  <a:cubicBezTo>
                    <a:pt x="132" y="16"/>
                    <a:pt x="764" y="58"/>
                    <a:pt x="1389" y="220"/>
                  </a:cubicBezTo>
                  <a:cubicBezTo>
                    <a:pt x="1389" y="136"/>
                    <a:pt x="1389" y="136"/>
                    <a:pt x="1389" y="136"/>
                  </a:cubicBezTo>
                  <a:cubicBezTo>
                    <a:pt x="764" y="31"/>
                    <a:pt x="132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" y="112615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56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10DC-1A1C-4AF1-81CC-3E06E709E9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6805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060451"/>
            <a:ext cx="4086225" cy="36179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89476" y="1060450"/>
            <a:ext cx="4087812" cy="36179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6CBA-DDE0-4C2F-AB6A-AC9787AC3F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438539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AEF-2A8A-473B-ACD6-93FD2EB378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45712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5126" y="1060451"/>
            <a:ext cx="4086225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89477" y="1060451"/>
            <a:ext cx="4094163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9207-7756-4119-85FF-1C36B3EFB8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706450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3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accent2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accent2"/>
                </a:solidFill>
                <a:latin typeface="+mn-lt"/>
              </a:defRPr>
            </a:lvl2pPr>
            <a:lvl3pPr>
              <a:defRPr sz="1400" i="0">
                <a:solidFill>
                  <a:schemeClr val="accent2"/>
                </a:solidFill>
                <a:latin typeface="+mn-lt"/>
              </a:defRPr>
            </a:lvl3pPr>
            <a:lvl4pPr>
              <a:defRPr sz="1400" i="0">
                <a:solidFill>
                  <a:schemeClr val="accent2"/>
                </a:solidFill>
                <a:latin typeface="+mn-lt"/>
              </a:defRPr>
            </a:lvl4pPr>
            <a:lvl5pPr>
              <a:defRPr sz="1400" i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A1BC-E801-48CC-B5A7-436F886066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0741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7D41B7-7223-45C1-95A9-2945D93B0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9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77889"/>
            <a:ext cx="8412163" cy="37988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tx1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tx1"/>
                </a:solidFill>
                <a:latin typeface="+mn-lt"/>
              </a:defRPr>
            </a:lvl2pPr>
            <a:lvl3pPr>
              <a:defRPr sz="1400" i="0">
                <a:solidFill>
                  <a:schemeClr val="tx1"/>
                </a:solidFill>
                <a:latin typeface="+mn-lt"/>
              </a:defRPr>
            </a:lvl3pPr>
            <a:lvl4pPr>
              <a:defRPr sz="1400" i="0">
                <a:solidFill>
                  <a:schemeClr val="tx1"/>
                </a:solidFill>
                <a:latin typeface="+mn-lt"/>
              </a:defRPr>
            </a:lvl4pPr>
            <a:lvl5pPr>
              <a:defRPr sz="140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12FC-5F1D-4E88-A1B1-1B192EE76D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2238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060451"/>
            <a:ext cx="4086225" cy="36179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89476" y="1060450"/>
            <a:ext cx="4087812" cy="36179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4C98-CCF5-4C82-B5E3-BE69CDB242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0194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-15875" y="0"/>
            <a:ext cx="9159875" cy="5143500"/>
            <a:chOff x="-16608" y="0"/>
            <a:chExt cx="9160608" cy="5143500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-16608" y="0"/>
              <a:ext cx="8925659" cy="5143500"/>
            </a:xfrm>
            <a:custGeom>
              <a:avLst/>
              <a:gdLst>
                <a:gd name="T0" fmla="*/ 2147483647 w 10024"/>
                <a:gd name="T1" fmla="*/ 2147483647 h 10000"/>
                <a:gd name="T2" fmla="*/ 2147483647 w 10024"/>
                <a:gd name="T3" fmla="*/ 0 h 10000"/>
                <a:gd name="T4" fmla="*/ 2147483647 w 10024"/>
                <a:gd name="T5" fmla="*/ 0 h 10000"/>
                <a:gd name="T6" fmla="*/ 2147483647 w 10024"/>
                <a:gd name="T7" fmla="*/ 2147483647 h 10000"/>
                <a:gd name="T8" fmla="*/ 2147483647 w 10024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4" h="10000">
                  <a:moveTo>
                    <a:pt x="10024" y="10000"/>
                  </a:moveTo>
                  <a:lnTo>
                    <a:pt x="5002" y="0"/>
                  </a:lnTo>
                  <a:lnTo>
                    <a:pt x="19" y="0"/>
                  </a:lnTo>
                  <a:cubicBezTo>
                    <a:pt x="6" y="2458"/>
                    <a:pt x="0" y="8056"/>
                    <a:pt x="20" y="10000"/>
                  </a:cubicBezTo>
                  <a:lnTo>
                    <a:pt x="10024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7419975" y="0"/>
              <a:ext cx="1724025" cy="1489075"/>
            </a:xfrm>
            <a:custGeom>
              <a:avLst/>
              <a:gdLst>
                <a:gd name="T0" fmla="*/ 2147483647 w 1086"/>
                <a:gd name="T1" fmla="*/ 2147483647 h 938"/>
                <a:gd name="T2" fmla="*/ 2147483647 w 1086"/>
                <a:gd name="T3" fmla="*/ 0 h 938"/>
                <a:gd name="T4" fmla="*/ 0 w 1086"/>
                <a:gd name="T5" fmla="*/ 0 h 938"/>
                <a:gd name="T6" fmla="*/ 2147483647 w 1086"/>
                <a:gd name="T7" fmla="*/ 2147483647 h 938"/>
                <a:gd name="T8" fmla="*/ 2147483647 w 1086"/>
                <a:gd name="T9" fmla="*/ 2147483647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6" h="938">
                  <a:moveTo>
                    <a:pt x="1086" y="368"/>
                  </a:moveTo>
                  <a:lnTo>
                    <a:pt x="628" y="0"/>
                  </a:lnTo>
                  <a:lnTo>
                    <a:pt x="0" y="0"/>
                  </a:lnTo>
                  <a:lnTo>
                    <a:pt x="1086" y="938"/>
                  </a:lnTo>
                  <a:lnTo>
                    <a:pt x="1086" y="3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41449" y="0"/>
              <a:ext cx="4702551" cy="5143500"/>
            </a:xfrm>
            <a:custGeom>
              <a:avLst/>
              <a:gdLst/>
              <a:ahLst/>
              <a:cxnLst>
                <a:cxn ang="0">
                  <a:pos x="2962" y="3240"/>
                </a:cxn>
                <a:cxn ang="0">
                  <a:pos x="2962" y="938"/>
                </a:cxn>
                <a:cxn ang="0">
                  <a:pos x="1876" y="0"/>
                </a:cxn>
                <a:cxn ang="0">
                  <a:pos x="0" y="0"/>
                </a:cxn>
                <a:cxn ang="0">
                  <a:pos x="2817" y="3240"/>
                </a:cxn>
                <a:cxn ang="0">
                  <a:pos x="2962" y="3240"/>
                </a:cxn>
              </a:cxnLst>
              <a:rect l="0" t="0" r="r" b="b"/>
              <a:pathLst>
                <a:path w="2962" h="3240">
                  <a:moveTo>
                    <a:pt x="2962" y="3240"/>
                  </a:moveTo>
                  <a:lnTo>
                    <a:pt x="2962" y="938"/>
                  </a:lnTo>
                  <a:lnTo>
                    <a:pt x="1876" y="0"/>
                  </a:lnTo>
                  <a:lnTo>
                    <a:pt x="0" y="0"/>
                  </a:lnTo>
                  <a:lnTo>
                    <a:pt x="2817" y="3240"/>
                  </a:lnTo>
                  <a:lnTo>
                    <a:pt x="2962" y="3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133318"/>
            <a:ext cx="5911850" cy="1052994"/>
          </a:xfrm>
        </p:spPr>
        <p:txBody>
          <a:bodyPr anchor="b"/>
          <a:lstStyle>
            <a:lvl1pPr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6" y="2351676"/>
            <a:ext cx="6159500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70FEC6-014C-4444-9EF4-DF0806DF0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26043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125" y="113331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82E1-54AD-4491-AED5-110976820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6578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AA56-B757-4291-9918-34342448AA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9169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3F47-839E-4FC6-A9AB-03DF6EE139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07916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62990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0" y="357504"/>
            <a:ext cx="7236296" cy="810090"/>
          </a:xfrm>
          <a:prstGeom prst="rect">
            <a:avLst/>
          </a:prstGeom>
        </p:spPr>
        <p:txBody>
          <a:bodyPr/>
          <a:lstStyle>
            <a:lvl2pPr marL="540000" defTabSz="684000"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ACA0-FBA6-45F8-A8C7-C8C0A3DB32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76285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45CD39-E6EF-4FB6-B387-65A3459AAA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13228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294588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8F9C9C-A8C6-404D-B30D-5F461D7A4B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47822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185A-8324-4C30-85D1-896CFEDEF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0658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3613-4C4D-4102-9C5F-77DD6FC92B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263285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1850347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3F0C-6AAB-421D-9B4C-5BC237933A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026708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 noChangeAspect="1"/>
          </p:cNvGrpSpPr>
          <p:nvPr userDrawn="1"/>
        </p:nvGrpSpPr>
        <p:grpSpPr bwMode="auto">
          <a:xfrm>
            <a:off x="0" y="3325813"/>
            <a:ext cx="9144000" cy="1817687"/>
            <a:chOff x="0" y="2095"/>
            <a:chExt cx="5760" cy="1145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2095"/>
              <a:ext cx="5760" cy="572"/>
            </a:xfrm>
            <a:custGeom>
              <a:avLst/>
              <a:gdLst>
                <a:gd name="T0" fmla="*/ 0 w 1389"/>
                <a:gd name="T1" fmla="*/ 9757 h 138"/>
                <a:gd name="T2" fmla="*/ 7063572 w 1389"/>
                <a:gd name="T3" fmla="*/ 699863 h 138"/>
                <a:gd name="T4" fmla="*/ 7063572 w 1389"/>
                <a:gd name="T5" fmla="*/ 562865 h 138"/>
                <a:gd name="T6" fmla="*/ 0 w 1389"/>
                <a:gd name="T7" fmla="*/ 0 h 138"/>
                <a:gd name="T8" fmla="*/ 0 w 1389"/>
                <a:gd name="T9" fmla="*/ 975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9" h="138">
                  <a:moveTo>
                    <a:pt x="0" y="2"/>
                  </a:moveTo>
                  <a:cubicBezTo>
                    <a:pt x="132" y="9"/>
                    <a:pt x="764" y="33"/>
                    <a:pt x="1389" y="138"/>
                  </a:cubicBezTo>
                  <a:cubicBezTo>
                    <a:pt x="1389" y="111"/>
                    <a:pt x="1389" y="111"/>
                    <a:pt x="1389" y="111"/>
                  </a:cubicBezTo>
                  <a:cubicBezTo>
                    <a:pt x="764" y="23"/>
                    <a:pt x="132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2140"/>
              <a:ext cx="5760" cy="1100"/>
            </a:xfrm>
            <a:custGeom>
              <a:avLst/>
              <a:gdLst>
                <a:gd name="T0" fmla="*/ 0 w 1389"/>
                <a:gd name="T1" fmla="*/ 81325 h 265"/>
                <a:gd name="T2" fmla="*/ 5573719 w 1389"/>
                <a:gd name="T3" fmla="*/ 1355561 h 265"/>
                <a:gd name="T4" fmla="*/ 7063572 w 1389"/>
                <a:gd name="T5" fmla="*/ 1355561 h 265"/>
                <a:gd name="T6" fmla="*/ 7063572 w 1389"/>
                <a:gd name="T7" fmla="*/ 1079482 h 265"/>
                <a:gd name="T8" fmla="*/ 0 w 1389"/>
                <a:gd name="T9" fmla="*/ 0 h 265"/>
                <a:gd name="T10" fmla="*/ 0 w 1389"/>
                <a:gd name="T11" fmla="*/ 81325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9" h="265">
                  <a:moveTo>
                    <a:pt x="0" y="16"/>
                  </a:moveTo>
                  <a:cubicBezTo>
                    <a:pt x="112" y="26"/>
                    <a:pt x="578" y="86"/>
                    <a:pt x="1096" y="265"/>
                  </a:cubicBezTo>
                  <a:cubicBezTo>
                    <a:pt x="1389" y="265"/>
                    <a:pt x="1389" y="265"/>
                    <a:pt x="1389" y="265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764" y="49"/>
                    <a:pt x="132" y="7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2103"/>
              <a:ext cx="5760" cy="9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89" y="220"/>
                </a:cxn>
                <a:cxn ang="0">
                  <a:pos x="1389" y="136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389" h="220">
                  <a:moveTo>
                    <a:pt x="0" y="9"/>
                  </a:moveTo>
                  <a:cubicBezTo>
                    <a:pt x="132" y="16"/>
                    <a:pt x="764" y="58"/>
                    <a:pt x="1389" y="220"/>
                  </a:cubicBezTo>
                  <a:cubicBezTo>
                    <a:pt x="1389" y="136"/>
                    <a:pt x="1389" y="136"/>
                    <a:pt x="1389" y="136"/>
                  </a:cubicBezTo>
                  <a:cubicBezTo>
                    <a:pt x="764" y="31"/>
                    <a:pt x="132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" y="112615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3537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B921-8E22-45B1-9D17-63DFCD8EF9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28683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060451"/>
            <a:ext cx="4086225" cy="36179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89476" y="1060450"/>
            <a:ext cx="4087812" cy="36179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2609-C7BB-4BB1-A113-F5272C458E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39387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9DAE-9200-4E9D-BEA1-DA5F30DD6B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5580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5126" y="1060451"/>
            <a:ext cx="4086225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89477" y="1060451"/>
            <a:ext cx="4094163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0FFD-7C1F-4ED4-B9C2-A1C93D6C7E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37141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3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accent2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accent2"/>
                </a:solidFill>
                <a:latin typeface="+mn-lt"/>
              </a:defRPr>
            </a:lvl2pPr>
            <a:lvl3pPr>
              <a:defRPr sz="1400" i="0">
                <a:solidFill>
                  <a:schemeClr val="accent2"/>
                </a:solidFill>
                <a:latin typeface="+mn-lt"/>
              </a:defRPr>
            </a:lvl3pPr>
            <a:lvl4pPr>
              <a:defRPr sz="1400" i="0">
                <a:solidFill>
                  <a:schemeClr val="accent2"/>
                </a:solidFill>
                <a:latin typeface="+mn-lt"/>
              </a:defRPr>
            </a:lvl4pPr>
            <a:lvl5pPr>
              <a:defRPr sz="1400" i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09A9-2683-4B44-882E-744862C447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5162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F76E6F-941A-49CE-A954-9736BE773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07967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77889"/>
            <a:ext cx="8412163" cy="37988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tx1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tx1"/>
                </a:solidFill>
                <a:latin typeface="+mn-lt"/>
              </a:defRPr>
            </a:lvl2pPr>
            <a:lvl3pPr>
              <a:defRPr sz="1400" i="0">
                <a:solidFill>
                  <a:schemeClr val="tx1"/>
                </a:solidFill>
                <a:latin typeface="+mn-lt"/>
              </a:defRPr>
            </a:lvl3pPr>
            <a:lvl4pPr>
              <a:defRPr sz="1400" i="0">
                <a:solidFill>
                  <a:schemeClr val="tx1"/>
                </a:solidFill>
                <a:latin typeface="+mn-lt"/>
              </a:defRPr>
            </a:lvl4pPr>
            <a:lvl5pPr>
              <a:defRPr sz="140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52D0-45A2-4664-A6B6-5F59B4FE2E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5737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5126" y="1060451"/>
            <a:ext cx="4086225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89477" y="1060451"/>
            <a:ext cx="4094163" cy="3616325"/>
          </a:xfrm>
        </p:spPr>
        <p:txBody>
          <a:bodyPr rtlCol="0">
            <a:noAutofit/>
          </a:bodyPr>
          <a:lstStyle>
            <a:lvl1pPr>
              <a:spcBef>
                <a:spcPts val="1200"/>
              </a:spcBef>
              <a:defRPr lang="en-US" sz="1600" smtClean="0"/>
            </a:lvl1pPr>
            <a:lvl2pPr>
              <a:spcBef>
                <a:spcPts val="800"/>
              </a:spcBef>
              <a:defRPr lang="en-US" sz="1400" smtClean="0"/>
            </a:lvl2pPr>
            <a:lvl3pPr>
              <a:spcBef>
                <a:spcPts val="400"/>
              </a:spcBef>
              <a:defRPr lang="en-US" sz="1200" smtClean="0"/>
            </a:lvl3pPr>
            <a:lvl4pPr>
              <a:spcBef>
                <a:spcPts val="200"/>
              </a:spcBef>
              <a:defRPr lang="en-US" sz="1200" smtClean="0"/>
            </a:lvl4pPr>
            <a:lvl5pPr>
              <a:spcBef>
                <a:spcPts val="100"/>
              </a:spcBef>
              <a:defRPr lang="en-US"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B509-4D7A-42BF-813A-A5E78AC7E0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5008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-15875" y="0"/>
            <a:ext cx="9159875" cy="5143500"/>
            <a:chOff x="-16608" y="0"/>
            <a:chExt cx="9160608" cy="5143500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-16608" y="0"/>
              <a:ext cx="8925659" cy="5143500"/>
            </a:xfrm>
            <a:custGeom>
              <a:avLst/>
              <a:gdLst>
                <a:gd name="T0" fmla="*/ 2147483647 w 10024"/>
                <a:gd name="T1" fmla="*/ 2147483647 h 10000"/>
                <a:gd name="T2" fmla="*/ 2147483647 w 10024"/>
                <a:gd name="T3" fmla="*/ 0 h 10000"/>
                <a:gd name="T4" fmla="*/ 2147483647 w 10024"/>
                <a:gd name="T5" fmla="*/ 0 h 10000"/>
                <a:gd name="T6" fmla="*/ 2147483647 w 10024"/>
                <a:gd name="T7" fmla="*/ 2147483647 h 10000"/>
                <a:gd name="T8" fmla="*/ 2147483647 w 10024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4" h="10000">
                  <a:moveTo>
                    <a:pt x="10024" y="10000"/>
                  </a:moveTo>
                  <a:lnTo>
                    <a:pt x="5002" y="0"/>
                  </a:lnTo>
                  <a:lnTo>
                    <a:pt x="19" y="0"/>
                  </a:lnTo>
                  <a:cubicBezTo>
                    <a:pt x="6" y="2458"/>
                    <a:pt x="0" y="8056"/>
                    <a:pt x="20" y="10000"/>
                  </a:cubicBezTo>
                  <a:lnTo>
                    <a:pt x="10024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7419975" y="0"/>
              <a:ext cx="1724025" cy="1489075"/>
            </a:xfrm>
            <a:custGeom>
              <a:avLst/>
              <a:gdLst>
                <a:gd name="T0" fmla="*/ 2147483647 w 1086"/>
                <a:gd name="T1" fmla="*/ 2147483647 h 938"/>
                <a:gd name="T2" fmla="*/ 2147483647 w 1086"/>
                <a:gd name="T3" fmla="*/ 0 h 938"/>
                <a:gd name="T4" fmla="*/ 0 w 1086"/>
                <a:gd name="T5" fmla="*/ 0 h 938"/>
                <a:gd name="T6" fmla="*/ 2147483647 w 1086"/>
                <a:gd name="T7" fmla="*/ 2147483647 h 938"/>
                <a:gd name="T8" fmla="*/ 2147483647 w 1086"/>
                <a:gd name="T9" fmla="*/ 2147483647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6" h="938">
                  <a:moveTo>
                    <a:pt x="1086" y="368"/>
                  </a:moveTo>
                  <a:lnTo>
                    <a:pt x="628" y="0"/>
                  </a:lnTo>
                  <a:lnTo>
                    <a:pt x="0" y="0"/>
                  </a:lnTo>
                  <a:lnTo>
                    <a:pt x="1086" y="938"/>
                  </a:lnTo>
                  <a:lnTo>
                    <a:pt x="1086" y="3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41449" y="0"/>
              <a:ext cx="4702551" cy="5143500"/>
            </a:xfrm>
            <a:custGeom>
              <a:avLst/>
              <a:gdLst/>
              <a:ahLst/>
              <a:cxnLst>
                <a:cxn ang="0">
                  <a:pos x="2962" y="3240"/>
                </a:cxn>
                <a:cxn ang="0">
                  <a:pos x="2962" y="938"/>
                </a:cxn>
                <a:cxn ang="0">
                  <a:pos x="1876" y="0"/>
                </a:cxn>
                <a:cxn ang="0">
                  <a:pos x="0" y="0"/>
                </a:cxn>
                <a:cxn ang="0">
                  <a:pos x="2817" y="3240"/>
                </a:cxn>
                <a:cxn ang="0">
                  <a:pos x="2962" y="3240"/>
                </a:cxn>
              </a:cxnLst>
              <a:rect l="0" t="0" r="r" b="b"/>
              <a:pathLst>
                <a:path w="2962" h="3240">
                  <a:moveTo>
                    <a:pt x="2962" y="3240"/>
                  </a:moveTo>
                  <a:lnTo>
                    <a:pt x="2962" y="938"/>
                  </a:lnTo>
                  <a:lnTo>
                    <a:pt x="1876" y="0"/>
                  </a:lnTo>
                  <a:lnTo>
                    <a:pt x="0" y="0"/>
                  </a:lnTo>
                  <a:lnTo>
                    <a:pt x="2817" y="3240"/>
                  </a:lnTo>
                  <a:lnTo>
                    <a:pt x="2962" y="3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133318"/>
            <a:ext cx="5911850" cy="1052994"/>
          </a:xfrm>
        </p:spPr>
        <p:txBody>
          <a:bodyPr anchor="b"/>
          <a:lstStyle>
            <a:lvl1pPr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6" y="2351676"/>
            <a:ext cx="6159500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CC16C-43E1-45EA-B57B-6DC590441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32099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125" y="1133318"/>
            <a:ext cx="8412163" cy="1052994"/>
          </a:xfrm>
        </p:spPr>
        <p:txBody>
          <a:bodyPr anchor="b"/>
          <a:lstStyle>
            <a:lvl1pPr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8412163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99F0-08A7-4F44-B112-56E7F98E1D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789736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7C40-1B6A-4B15-9847-EBDBA45BBE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81908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F2D8-5FE7-440F-B832-B5D382225F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719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872611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0" y="357504"/>
            <a:ext cx="7236296" cy="810090"/>
          </a:xfrm>
          <a:prstGeom prst="rect">
            <a:avLst/>
          </a:prstGeom>
        </p:spPr>
        <p:txBody>
          <a:bodyPr/>
          <a:lstStyle>
            <a:lvl2pPr marL="540000" defTabSz="684000"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CBC9-2631-4128-9B07-425239A82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50895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075D07-24D5-4671-A0C6-2DFDAFD82F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309492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90A3-6D09-49A1-9083-41AC269187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075915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423600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FFFFFF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DE4747-AA21-47CD-8436-91381F503F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8527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3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accent2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accent2"/>
                </a:solidFill>
                <a:latin typeface="+mn-lt"/>
              </a:defRPr>
            </a:lvl2pPr>
            <a:lvl3pPr>
              <a:defRPr sz="1400" i="0">
                <a:solidFill>
                  <a:schemeClr val="accent2"/>
                </a:solidFill>
                <a:latin typeface="+mn-lt"/>
              </a:defRPr>
            </a:lvl3pPr>
            <a:lvl4pPr>
              <a:defRPr sz="1400" i="0">
                <a:solidFill>
                  <a:schemeClr val="accent2"/>
                </a:solidFill>
                <a:latin typeface="+mn-lt"/>
              </a:defRPr>
            </a:lvl4pPr>
            <a:lvl5pPr>
              <a:defRPr sz="1400" i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17E4-5223-4182-8A12-B722CE6FFB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8430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2097-B6CC-46AD-B519-415B8E335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87190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3491442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4320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3pPr>
          </a:lstStyle>
          <a:p>
            <a:pPr lvl="2"/>
            <a:r>
              <a:rPr lang="en-US" altLang="zh-TW" dirty="0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14BB-EAD9-47F9-BF92-4C6C0849B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227192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ns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365125" y="1203325"/>
            <a:ext cx="7680325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57225"/>
            <a:ext cx="7679531" cy="546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5125" y="1333500"/>
            <a:ext cx="7680325" cy="3265490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5125" y="428625"/>
            <a:ext cx="3657600" cy="228600"/>
          </a:xfrm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361363" y="214313"/>
            <a:ext cx="5492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482914C3-B430-479A-A5AB-970B80095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080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itle and Dens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365125" y="1203325"/>
            <a:ext cx="3657600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69925"/>
            <a:ext cx="3656807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333499"/>
            <a:ext cx="3657600" cy="3265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384675" y="1333500"/>
            <a:ext cx="3660775" cy="326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65125" y="428625"/>
            <a:ext cx="3657600" cy="228600"/>
          </a:xfrm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20B0C406-4137-4C57-8543-47C716F70C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3698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itle and Dens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365125" y="1203325"/>
            <a:ext cx="5486400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69925"/>
            <a:ext cx="5532438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333499"/>
            <a:ext cx="3657600" cy="3265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897563" y="1333500"/>
            <a:ext cx="2147887" cy="326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65125" y="428625"/>
            <a:ext cx="3657600" cy="228600"/>
          </a:xfrm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97ADCB4F-DB44-4602-91E7-F9D002CF39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211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and Dense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368300" y="1203325"/>
            <a:ext cx="7680325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97" y="470358"/>
            <a:ext cx="7679532" cy="733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7905" y="1333499"/>
            <a:ext cx="3657600" cy="3265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387454" y="1333500"/>
            <a:ext cx="3660775" cy="326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65125" y="462708"/>
            <a:ext cx="3657600" cy="196200"/>
          </a:xfrm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BC1C46D1-2D8C-4F59-A754-8F6A7CAA2F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2523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365125" y="1704975"/>
            <a:ext cx="3657600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1203325"/>
            <a:ext cx="3657600" cy="501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1830388"/>
            <a:ext cx="3657600" cy="276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384675" y="1830388"/>
            <a:ext cx="3660775" cy="276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65125" y="927100"/>
            <a:ext cx="3657600" cy="228600"/>
          </a:xfrm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6EBE33C6-30A8-442E-B3C1-B5DBF166A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3234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6F9DEEAE-D93E-4864-9789-8234D8E290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1987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B323B05B-3948-444B-B0C5-966AEF34B9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78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Statement/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acer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4829175"/>
            <a:ext cx="6397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chemeClr val="bg1"/>
                </a:solidFill>
              </a:rPr>
              <a:t>ACER 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15914"/>
            <a:ext cx="8412163" cy="4360863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bg1"/>
                </a:solidFill>
                <a:latin typeface="+mj-lt"/>
              </a:defRPr>
            </a:lvl1pPr>
            <a:lvl2pPr marL="233363" indent="-233363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bg1"/>
                </a:solidFill>
                <a:latin typeface="+mn-lt"/>
              </a:defRPr>
            </a:lvl2pPr>
            <a:lvl3pPr>
              <a:defRPr sz="1400" i="0">
                <a:solidFill>
                  <a:schemeClr val="bg1"/>
                </a:solidFill>
                <a:latin typeface="+mn-lt"/>
              </a:defRPr>
            </a:lvl3pPr>
            <a:lvl4pPr>
              <a:defRPr sz="1400" i="0">
                <a:solidFill>
                  <a:schemeClr val="bg1"/>
                </a:solidFill>
                <a:latin typeface="+mn-lt"/>
              </a:defRPr>
            </a:lvl4pPr>
            <a:lvl5pPr>
              <a:defRPr sz="140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9E6462-96B0-42D6-BEAA-531DAB0116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629083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7905" y="923925"/>
            <a:ext cx="3657600" cy="367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387454" y="923925"/>
            <a:ext cx="3660775" cy="3675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220156"/>
            <a:ext cx="4086225" cy="112155"/>
          </a:xfrm>
          <a:prstGeom prst="rect">
            <a:avLst/>
          </a:prstGeom>
        </p:spPr>
        <p:txBody>
          <a:bodyPr/>
          <a:lstStyle>
            <a:lvl1pPr marL="290513" indent="-290513">
              <a:tabLst/>
              <a:defRPr sz="900" cap="all" baseline="0">
                <a:solidFill>
                  <a:schemeClr val="tx1"/>
                </a:solidFill>
                <a:latin typeface="Acer Foco" panose="020B0604050202020203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068ED839-398D-45D8-8C75-71D2D3768C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200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0"/>
            <a:ext cx="4749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27025"/>
            <a:ext cx="14636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\\.psf\Home\Desktop\AcerPlaybookfoot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" b="3313"/>
          <a:stretch>
            <a:fillRect/>
          </a:stretch>
        </p:blipFill>
        <p:spPr bwMode="auto">
          <a:xfrm>
            <a:off x="4635500" y="4672013"/>
            <a:ext cx="45085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3"/>
          <p:cNvCxnSpPr/>
          <p:nvPr userDrawn="1"/>
        </p:nvCxnSpPr>
        <p:spPr>
          <a:xfrm>
            <a:off x="365125" y="2316163"/>
            <a:ext cx="3657600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" y="1261630"/>
            <a:ext cx="3657600" cy="1052994"/>
          </a:xfrm>
        </p:spPr>
        <p:txBody>
          <a:bodyPr/>
          <a:lstStyle>
            <a:lvl1pPr>
              <a:defRPr sz="2400" i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5" y="2351676"/>
            <a:ext cx="3657600" cy="5078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5125" y="4651375"/>
            <a:ext cx="3657600" cy="136525"/>
          </a:xfrm>
        </p:spPr>
        <p:txBody>
          <a:bodyPr/>
          <a:lstStyle>
            <a:lvl1pPr algn="l">
              <a:defRPr sz="900" cap="all" baseline="0">
                <a:solidFill>
                  <a:srgbClr val="5E6A7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83546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7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97" y="2152650"/>
            <a:ext cx="8014891" cy="409575"/>
          </a:xfrm>
        </p:spPr>
        <p:txBody>
          <a:bodyPr bIns="0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5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1493838"/>
            <a:ext cx="9144000" cy="3649662"/>
            <a:chOff x="0" y="1493838"/>
            <a:chExt cx="9144000" cy="3649663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2968625" y="1587500"/>
              <a:ext cx="6175375" cy="3556000"/>
            </a:xfrm>
            <a:custGeom>
              <a:avLst/>
              <a:gdLst>
                <a:gd name="T0" fmla="*/ 2147483647 w 3890"/>
                <a:gd name="T1" fmla="*/ 0 h 2240"/>
                <a:gd name="T2" fmla="*/ 0 w 3890"/>
                <a:gd name="T3" fmla="*/ 2147483647 h 2240"/>
                <a:gd name="T4" fmla="*/ 2147483647 w 3890"/>
                <a:gd name="T5" fmla="*/ 2147483647 h 2240"/>
                <a:gd name="T6" fmla="*/ 2147483647 w 3890"/>
                <a:gd name="T7" fmla="*/ 2147483647 h 2240"/>
                <a:gd name="T8" fmla="*/ 2147483647 w 3890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0" h="2240">
                  <a:moveTo>
                    <a:pt x="3890" y="0"/>
                  </a:moveTo>
                  <a:lnTo>
                    <a:pt x="0" y="2240"/>
                  </a:lnTo>
                  <a:lnTo>
                    <a:pt x="2806" y="2240"/>
                  </a:lnTo>
                  <a:lnTo>
                    <a:pt x="3890" y="42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0" y="1493838"/>
              <a:ext cx="9144000" cy="3649663"/>
            </a:xfrm>
            <a:custGeom>
              <a:avLst/>
              <a:gdLst>
                <a:gd name="T0" fmla="*/ 2147483647 w 5760"/>
                <a:gd name="T1" fmla="*/ 0 h 2299"/>
                <a:gd name="T2" fmla="*/ 2147483647 w 5760"/>
                <a:gd name="T3" fmla="*/ 0 h 2299"/>
                <a:gd name="T4" fmla="*/ 0 w 5760"/>
                <a:gd name="T5" fmla="*/ 2147483647 h 2299"/>
                <a:gd name="T6" fmla="*/ 2147483647 w 5760"/>
                <a:gd name="T7" fmla="*/ 2147483647 h 2299"/>
                <a:gd name="T8" fmla="*/ 2147483647 w 5760"/>
                <a:gd name="T9" fmla="*/ 2147483647 h 2299"/>
                <a:gd name="T10" fmla="*/ 2147483647 w 5760"/>
                <a:gd name="T11" fmla="*/ 0 h 2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299">
                  <a:moveTo>
                    <a:pt x="5760" y="0"/>
                  </a:moveTo>
                  <a:lnTo>
                    <a:pt x="5743" y="0"/>
                  </a:lnTo>
                  <a:lnTo>
                    <a:pt x="0" y="2299"/>
                  </a:lnTo>
                  <a:lnTo>
                    <a:pt x="466" y="2299"/>
                  </a:lnTo>
                  <a:lnTo>
                    <a:pt x="5760" y="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739775" y="1500188"/>
              <a:ext cx="8404225" cy="3643313"/>
            </a:xfrm>
            <a:custGeom>
              <a:avLst/>
              <a:gdLst/>
              <a:ahLst/>
              <a:cxnLst>
                <a:cxn ang="0">
                  <a:pos x="5294" y="0"/>
                </a:cxn>
                <a:cxn ang="0">
                  <a:pos x="0" y="2295"/>
                </a:cxn>
                <a:cxn ang="0">
                  <a:pos x="1404" y="2295"/>
                </a:cxn>
                <a:cxn ang="0">
                  <a:pos x="5294" y="55"/>
                </a:cxn>
                <a:cxn ang="0">
                  <a:pos x="5294" y="0"/>
                </a:cxn>
              </a:cxnLst>
              <a:rect l="0" t="0" r="r" b="b"/>
              <a:pathLst>
                <a:path w="5294" h="2295">
                  <a:moveTo>
                    <a:pt x="5294" y="0"/>
                  </a:moveTo>
                  <a:lnTo>
                    <a:pt x="0" y="2295"/>
                  </a:lnTo>
                  <a:lnTo>
                    <a:pt x="1404" y="2295"/>
                  </a:lnTo>
                  <a:lnTo>
                    <a:pt x="5294" y="55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414042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1663"/>
            <a:ext cx="1504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65125" y="1655763"/>
            <a:ext cx="2046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3600" smtClean="0">
                <a:solidFill>
                  <a:srgbClr val="83B81A"/>
                </a:solidFill>
                <a:latin typeface="Acer Foco Semibold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2451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414042"/>
                </a:solidFill>
                <a:latin typeface="Acer Foco Light" pitchFamily="34" charset="0"/>
              </a:defRPr>
            </a:lvl1pPr>
          </a:lstStyle>
          <a:p>
            <a:pPr>
              <a:defRPr/>
            </a:pPr>
            <a:fld id="{81003362-177D-47CB-AC4A-84D061492FDE}" type="datetimeFigureOut">
              <a:rPr lang="en-US" altLang="zh-TW"/>
              <a:pPr>
                <a:defRPr/>
              </a:pPr>
              <a:t>5/18/2015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3EED-9CE5-46C4-800D-CEE91AC7AC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5209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2987-0593-40D2-B552-0259BBC987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9404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77889"/>
            <a:ext cx="8412163" cy="37988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2000"/>
              </a:spcBef>
              <a:defRPr sz="3600" i="1">
                <a:solidFill>
                  <a:schemeClr val="tx1"/>
                </a:solidFill>
                <a:latin typeface="+mj-lt"/>
              </a:defRPr>
            </a:lvl1pPr>
            <a:lvl2pPr marL="228600" indent="-228600">
              <a:spcBef>
                <a:spcPts val="800"/>
              </a:spcBef>
              <a:buFont typeface="Acer Foco Light" pitchFamily="34" charset="0"/>
              <a:buChar char="—"/>
              <a:defRPr sz="1400" i="0">
                <a:solidFill>
                  <a:schemeClr val="tx1"/>
                </a:solidFill>
                <a:latin typeface="+mn-lt"/>
              </a:defRPr>
            </a:lvl2pPr>
            <a:lvl3pPr>
              <a:defRPr sz="1400" i="0">
                <a:solidFill>
                  <a:schemeClr val="tx1"/>
                </a:solidFill>
                <a:latin typeface="+mn-lt"/>
              </a:defRPr>
            </a:lvl3pPr>
            <a:lvl4pPr>
              <a:defRPr sz="1400" i="0">
                <a:solidFill>
                  <a:schemeClr val="tx1"/>
                </a:solidFill>
                <a:latin typeface="+mn-lt"/>
              </a:defRPr>
            </a:lvl4pPr>
            <a:lvl5pPr>
              <a:defRPr sz="140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DD59-D99B-40C4-A0D0-0540CC74F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130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-15875" y="0"/>
            <a:ext cx="9159875" cy="5143500"/>
            <a:chOff x="-16608" y="0"/>
            <a:chExt cx="9160608" cy="5143500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-16608" y="0"/>
              <a:ext cx="8925659" cy="5143500"/>
            </a:xfrm>
            <a:custGeom>
              <a:avLst/>
              <a:gdLst>
                <a:gd name="T0" fmla="*/ 2147483647 w 10024"/>
                <a:gd name="T1" fmla="*/ 2147483647 h 10000"/>
                <a:gd name="T2" fmla="*/ 2147483647 w 10024"/>
                <a:gd name="T3" fmla="*/ 0 h 10000"/>
                <a:gd name="T4" fmla="*/ 2147483647 w 10024"/>
                <a:gd name="T5" fmla="*/ 0 h 10000"/>
                <a:gd name="T6" fmla="*/ 2147483647 w 10024"/>
                <a:gd name="T7" fmla="*/ 2147483647 h 10000"/>
                <a:gd name="T8" fmla="*/ 2147483647 w 10024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4" h="10000">
                  <a:moveTo>
                    <a:pt x="10024" y="10000"/>
                  </a:moveTo>
                  <a:lnTo>
                    <a:pt x="5002" y="0"/>
                  </a:lnTo>
                  <a:lnTo>
                    <a:pt x="19" y="0"/>
                  </a:lnTo>
                  <a:cubicBezTo>
                    <a:pt x="6" y="2458"/>
                    <a:pt x="0" y="8056"/>
                    <a:pt x="20" y="10000"/>
                  </a:cubicBezTo>
                  <a:lnTo>
                    <a:pt x="10024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7419975" y="0"/>
              <a:ext cx="1724025" cy="1489075"/>
            </a:xfrm>
            <a:custGeom>
              <a:avLst/>
              <a:gdLst>
                <a:gd name="T0" fmla="*/ 2147483647 w 1086"/>
                <a:gd name="T1" fmla="*/ 2147483647 h 938"/>
                <a:gd name="T2" fmla="*/ 2147483647 w 1086"/>
                <a:gd name="T3" fmla="*/ 0 h 938"/>
                <a:gd name="T4" fmla="*/ 0 w 1086"/>
                <a:gd name="T5" fmla="*/ 0 h 938"/>
                <a:gd name="T6" fmla="*/ 2147483647 w 1086"/>
                <a:gd name="T7" fmla="*/ 2147483647 h 938"/>
                <a:gd name="T8" fmla="*/ 2147483647 w 1086"/>
                <a:gd name="T9" fmla="*/ 2147483647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6" h="938">
                  <a:moveTo>
                    <a:pt x="1086" y="368"/>
                  </a:moveTo>
                  <a:lnTo>
                    <a:pt x="628" y="0"/>
                  </a:lnTo>
                  <a:lnTo>
                    <a:pt x="0" y="0"/>
                  </a:lnTo>
                  <a:lnTo>
                    <a:pt x="1086" y="938"/>
                  </a:lnTo>
                  <a:lnTo>
                    <a:pt x="1086" y="3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41449" y="0"/>
              <a:ext cx="4702551" cy="5143500"/>
            </a:xfrm>
            <a:custGeom>
              <a:avLst/>
              <a:gdLst/>
              <a:ahLst/>
              <a:cxnLst>
                <a:cxn ang="0">
                  <a:pos x="2962" y="3240"/>
                </a:cxn>
                <a:cxn ang="0">
                  <a:pos x="2962" y="938"/>
                </a:cxn>
                <a:cxn ang="0">
                  <a:pos x="1876" y="0"/>
                </a:cxn>
                <a:cxn ang="0">
                  <a:pos x="0" y="0"/>
                </a:cxn>
                <a:cxn ang="0">
                  <a:pos x="2817" y="3240"/>
                </a:cxn>
                <a:cxn ang="0">
                  <a:pos x="2962" y="3240"/>
                </a:cxn>
              </a:cxnLst>
              <a:rect l="0" t="0" r="r" b="b"/>
              <a:pathLst>
                <a:path w="2962" h="3240">
                  <a:moveTo>
                    <a:pt x="2962" y="3240"/>
                  </a:moveTo>
                  <a:lnTo>
                    <a:pt x="2962" y="938"/>
                  </a:lnTo>
                  <a:lnTo>
                    <a:pt x="1876" y="0"/>
                  </a:lnTo>
                  <a:lnTo>
                    <a:pt x="0" y="0"/>
                  </a:lnTo>
                  <a:lnTo>
                    <a:pt x="2817" y="3240"/>
                  </a:lnTo>
                  <a:lnTo>
                    <a:pt x="2962" y="3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chemeClr val="bg1"/>
                </a:solidFill>
              </a:rPr>
              <a:t>ACER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133318"/>
            <a:ext cx="5911850" cy="1052994"/>
          </a:xfrm>
        </p:spPr>
        <p:txBody>
          <a:bodyPr anchor="b"/>
          <a:lstStyle>
            <a:lvl1pPr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6" y="2351676"/>
            <a:ext cx="6159500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0635-94FD-4194-B348-2670B6D788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0647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713" y="315913"/>
            <a:ext cx="8416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060450"/>
            <a:ext cx="841851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638" y="4865688"/>
            <a:ext cx="4030662" cy="136525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70450"/>
            <a:ext cx="365125" cy="138113"/>
          </a:xfrm>
          <a:prstGeom prst="rect">
            <a:avLst/>
          </a:prstGeom>
        </p:spPr>
        <p:txBody>
          <a:bodyPr vert="horz" wrap="square" lIns="0" tIns="0" rIns="4572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kumimoji="0" sz="1000">
                <a:solidFill>
                  <a:schemeClr val="accent2"/>
                </a:solidFill>
                <a:latin typeface="Acer Foco Semibold" pitchFamily="34" charset="0"/>
              </a:defRPr>
            </a:lvl1pPr>
          </a:lstStyle>
          <a:p>
            <a:pPr>
              <a:defRPr/>
            </a:pPr>
            <a:fld id="{58463A5F-BE33-4569-A0E6-929108060A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0" name="Picture 2" descr="\\.psf\Home\Desktop\acer_logo_rgb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4830763"/>
            <a:ext cx="6397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chemeClr val="bg2"/>
                </a:solidFill>
              </a:rPr>
              <a:t>ACER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605" r:id="rId7"/>
    <p:sldLayoutId id="2147484579" r:id="rId8"/>
    <p:sldLayoutId id="2147484606" r:id="rId9"/>
    <p:sldLayoutId id="2147484580" r:id="rId10"/>
    <p:sldLayoutId id="2147484581" r:id="rId11"/>
    <p:sldLayoutId id="2147484582" r:id="rId12"/>
    <p:sldLayoutId id="2147484607" r:id="rId13"/>
    <p:sldLayoutId id="2147484608" r:id="rId14"/>
    <p:sldLayoutId id="2147484609" r:id="rId15"/>
    <p:sldLayoutId id="2147484610" r:id="rId16"/>
    <p:sldLayoutId id="2147484611" r:id="rId17"/>
    <p:sldLayoutId id="2147484612" r:id="rId18"/>
    <p:sldLayoutId id="2147484613" r:id="rId19"/>
    <p:sldLayoutId id="2147484656" r:id="rId20"/>
    <p:sldLayoutId id="2147484657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ts val="1600"/>
        </a:spcBef>
        <a:spcAft>
          <a:spcPct val="0"/>
        </a:spcAft>
        <a:buFont typeface="Arial" pitchFamily="34" charset="0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Font typeface="Acer Foco Light" pitchFamily="34" charset="0"/>
        <a:buChar char="–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98463" indent="-1651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Font typeface="Acer Foco Light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76213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9775" indent="-16510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66713" y="315913"/>
            <a:ext cx="8416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060450"/>
            <a:ext cx="841851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638" y="4865688"/>
            <a:ext cx="4030662" cy="136525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BBBDB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70450"/>
            <a:ext cx="365125" cy="138113"/>
          </a:xfrm>
          <a:prstGeom prst="rect">
            <a:avLst/>
          </a:prstGeom>
        </p:spPr>
        <p:txBody>
          <a:bodyPr vert="horz" wrap="square" lIns="0" tIns="0" rIns="4572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kumimoji="0" sz="1000">
                <a:solidFill>
                  <a:srgbClr val="83B81A"/>
                </a:solidFill>
                <a:latin typeface="Acer Foco Semibold" pitchFamily="34" charset="0"/>
              </a:defRPr>
            </a:lvl1pPr>
          </a:lstStyle>
          <a:p>
            <a:pPr>
              <a:defRPr/>
            </a:pPr>
            <a:fld id="{56E0FE5D-5996-435F-913F-57130F6312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4" name="Picture 2" descr="\\.psf\Home\Desktop\acer_logo_rgb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4830763"/>
            <a:ext cx="6397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BBBDBF"/>
                </a:solidFill>
              </a:rPr>
              <a:t>ACER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617" r:id="rId7"/>
    <p:sldLayoutId id="2147484588" r:id="rId8"/>
    <p:sldLayoutId id="2147484618" r:id="rId9"/>
    <p:sldLayoutId id="2147484589" r:id="rId10"/>
    <p:sldLayoutId id="2147484590" r:id="rId11"/>
    <p:sldLayoutId id="2147484591" r:id="rId12"/>
    <p:sldLayoutId id="2147484619" r:id="rId13"/>
    <p:sldLayoutId id="2147484620" r:id="rId14"/>
    <p:sldLayoutId id="2147484621" r:id="rId15"/>
    <p:sldLayoutId id="2147484622" r:id="rId16"/>
    <p:sldLayoutId id="2147484623" r:id="rId17"/>
    <p:sldLayoutId id="2147484624" r:id="rId18"/>
    <p:sldLayoutId id="2147484625" r:id="rId19"/>
    <p:sldLayoutId id="214748462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ts val="1600"/>
        </a:spcBef>
        <a:spcAft>
          <a:spcPct val="0"/>
        </a:spcAft>
        <a:buFont typeface="Arial" pitchFamily="34" charset="0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Font typeface="Acer Foco Light" pitchFamily="34" charset="0"/>
        <a:buChar char="–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98463" indent="-1651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Font typeface="Acer Foco Light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76213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9775" indent="-16510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66713" y="315913"/>
            <a:ext cx="8416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060450"/>
            <a:ext cx="841851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638" y="4865688"/>
            <a:ext cx="4030662" cy="136525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BBBDB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70450"/>
            <a:ext cx="365125" cy="138113"/>
          </a:xfrm>
          <a:prstGeom prst="rect">
            <a:avLst/>
          </a:prstGeom>
        </p:spPr>
        <p:txBody>
          <a:bodyPr vert="horz" wrap="square" lIns="0" tIns="0" rIns="4572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kumimoji="0" sz="1000">
                <a:solidFill>
                  <a:srgbClr val="83B81A"/>
                </a:solidFill>
                <a:latin typeface="Acer Foco Semibold" pitchFamily="34" charset="0"/>
              </a:defRPr>
            </a:lvl1pPr>
          </a:lstStyle>
          <a:p>
            <a:pPr>
              <a:defRPr/>
            </a:pPr>
            <a:fld id="{148B89F1-A401-4E2E-B691-4F6ECC1D0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8" name="Picture 2" descr="\\.psf\Home\Desktop\acer_logo_rgb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4830763"/>
            <a:ext cx="6397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373063" y="4891088"/>
            <a:ext cx="9096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cer Foc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cer Foc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cer Foc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cer Foc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cer Foc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er Foco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800" smtClean="0">
                <a:solidFill>
                  <a:srgbClr val="BBBDBF"/>
                </a:solidFill>
              </a:rPr>
              <a:t>ACER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628" r:id="rId7"/>
    <p:sldLayoutId id="2147484597" r:id="rId8"/>
    <p:sldLayoutId id="2147484629" r:id="rId9"/>
    <p:sldLayoutId id="2147484598" r:id="rId10"/>
    <p:sldLayoutId id="2147484599" r:id="rId11"/>
    <p:sldLayoutId id="2147484600" r:id="rId12"/>
    <p:sldLayoutId id="2147484630" r:id="rId13"/>
    <p:sldLayoutId id="2147484631" r:id="rId14"/>
    <p:sldLayoutId id="2147484632" r:id="rId15"/>
    <p:sldLayoutId id="2147484633" r:id="rId16"/>
    <p:sldLayoutId id="2147484634" r:id="rId17"/>
    <p:sldLayoutId id="2147484635" r:id="rId18"/>
    <p:sldLayoutId id="2147484636" r:id="rId19"/>
    <p:sldLayoutId id="2147484637" r:id="rId20"/>
    <p:sldLayoutId id="2147484638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cer Foco Semibold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ts val="1600"/>
        </a:spcBef>
        <a:spcAft>
          <a:spcPct val="0"/>
        </a:spcAft>
        <a:buFont typeface="Arial" pitchFamily="34" charset="0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Font typeface="Acer Foco Light" pitchFamily="34" charset="0"/>
        <a:buChar char="–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98463" indent="-1651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Font typeface="Acer Foco Light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76213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9775" indent="-16510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Font typeface="Acer Foco Light" pitchFamily="34" charset="0"/>
        <a:buChar char="-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50875"/>
            <a:ext cx="7680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37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338" y="4849813"/>
            <a:ext cx="4032250" cy="136525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BBBDB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209550"/>
            <a:ext cx="5492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kumimoji="0" sz="9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|       </a:t>
            </a:r>
            <a:fld id="{A2D675B8-2B72-492F-B008-3BDE9410F3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1" name="Picture 2" descr="\\.psf\Home\Desktop\acer_logo_rgb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779963"/>
            <a:ext cx="762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\\.psf\Home\Desktop\AcerPlaybookfoote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" b="3313"/>
          <a:stretch>
            <a:fillRect/>
          </a:stretch>
        </p:blipFill>
        <p:spPr bwMode="auto">
          <a:xfrm>
            <a:off x="4635500" y="4672013"/>
            <a:ext cx="45085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Placeholder 19"/>
          <p:cNvSpPr>
            <a:spLocks noGrp="1"/>
          </p:cNvSpPr>
          <p:nvPr>
            <p:ph type="body" idx="1"/>
          </p:nvPr>
        </p:nvSpPr>
        <p:spPr bwMode="auto">
          <a:xfrm>
            <a:off x="365125" y="1166813"/>
            <a:ext cx="76803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01" r:id="rId6"/>
    <p:sldLayoutId id="2147484602" r:id="rId7"/>
    <p:sldLayoutId id="2147484603" r:id="rId8"/>
    <p:sldLayoutId id="2147484644" r:id="rId9"/>
    <p:sldLayoutId id="2147484645" r:id="rId10"/>
    <p:sldLayoutId id="2147484646" r:id="rId11"/>
    <p:sldLayoutId id="2147484647" r:id="rId12"/>
    <p:sldLayoutId id="2147484648" r:id="rId13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cer Foco Semibold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Font typeface="Arial" pitchFamily="34" charset="0"/>
        <a:defRPr lang="en-US" sz="1400" kern="1200" dirty="0">
          <a:solidFill>
            <a:schemeClr val="accent2"/>
          </a:solidFill>
          <a:latin typeface="Acer Foco" panose="020B0604050202020203" pitchFamily="34" charset="0"/>
          <a:ea typeface="+mn-ea"/>
          <a:cs typeface="+mn-cs"/>
        </a:defRPr>
      </a:lvl1pPr>
      <a:lvl2pPr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Font typeface="Arial" pitchFamily="34" charset="0"/>
        <a:defRPr lang="en-US" sz="14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4763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15888" indent="-11588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27013" indent="-117475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cer Foco Light" pitchFamily="34" charset="0"/>
        <a:buChar char="-"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support.google.com/chromebook/answer/183101?hl=zh-Hant" TargetMode="Externa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8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icrosoft.com/downloads/en/details.aspx?FamilyID=b8dcffdd-e3a5-44cc-8021-7649fd37ffee&amp;displaylang=zh-TW" TargetMode="External"/><Relationship Id="rId5" Type="http://schemas.openxmlformats.org/officeDocument/2006/relationships/hyperlink" Target="https://www.google.com/chrome" TargetMode="External"/><Relationship Id="rId4" Type="http://schemas.openxmlformats.org/officeDocument/2006/relationships/hyperlink" Target="https://support.google.com/chrome/answer/1069693?hl=zh-Ha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7s5DxOdh7PTi1TSJS_-ukfkL_25hpdM1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.google.com/webstore/detail/quick-note/mijlebbfndhelmdpmllgcfadlkankhok?utm_source=chrome-app-launcher" TargetMode="External"/><Relationship Id="rId3" Type="http://schemas.openxmlformats.org/officeDocument/2006/relationships/hyperlink" Target="https://chrome.google.com/webstore/detail/polarr-photo-editor-2/djonnbgfieijldcieafgjcnhmpcfpmgg?utm_source=chrome-app-launcher" TargetMode="External"/><Relationship Id="rId7" Type="http://schemas.openxmlformats.org/officeDocument/2006/relationships/hyperlink" Target="https://chrome.google.com/webstore/detail/evernote/dhfolfjkgpeaojbiicgheljefkfbbfkc?utm_source=chrome-app-launcher" TargetMode="External"/><Relationship Id="rId2" Type="http://schemas.openxmlformats.org/officeDocument/2006/relationships/hyperlink" Target="https://chrome.google.com/webstore/detail/pocket/mjcnijlhddpbdemagnpefmlkjdagkogk?utm_source=chrome-app-launcher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hrome.google.com/webstore/detail/scribe-text-editor/dibbaaheaneakpnjljinhlghfljilakb?utm_source=chrome-app-launcher" TargetMode="External"/><Relationship Id="rId5" Type="http://schemas.openxmlformats.org/officeDocument/2006/relationships/hyperlink" Target="https://chrome.google.com/webstore/detail/pdf-viewer/jccchjobcggajhnmckffhcahkkbioifn?utm_source=chrome-app-launcher" TargetMode="External"/><Relationship Id="rId10" Type="http://schemas.openxmlformats.org/officeDocument/2006/relationships/hyperlink" Target="https://chrome.google.com/webstore/detail/videostream-for-google-ch/cnciopoikihiagdjbjpnocolokfelagl?utm_source=chrome-app-launcher" TargetMode="External"/><Relationship Id="rId4" Type="http://schemas.openxmlformats.org/officeDocument/2006/relationships/hyperlink" Target="https://chrome.google.com/webstore/detail/lucidchart-diagrams-deskt/djejicklhojeokkfmdelnempiecmdomj?utm_source=chrome-app-launcher" TargetMode="External"/><Relationship Id="rId9" Type="http://schemas.openxmlformats.org/officeDocument/2006/relationships/hyperlink" Target="https://chrome.google.com/webstore/detail/notepad/hjelmhokeolnelaoeeneipodpikjboad?utm_source=chrome-app-launcher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hyperlink" Target="https://www.goguardian.com/" TargetMode="External"/><Relationship Id="rId7" Type="http://schemas.openxmlformats.org/officeDocument/2006/relationships/image" Target="../media/image8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JPG"/><Relationship Id="rId5" Type="http://schemas.openxmlformats.org/officeDocument/2006/relationships/hyperlink" Target="http://www.lanschool.com/" TargetMode="External"/><Relationship Id="rId4" Type="http://schemas.openxmlformats.org/officeDocument/2006/relationships/hyperlink" Target="http://www.netsupportschool.com/index.as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hyperlink" Target="http://goo.gl/kz0zry" TargetMode="External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hyperlink" Target="http://goo.gl/jYZwNH" TargetMode="External"/><Relationship Id="rId10" Type="http://schemas.openxmlformats.org/officeDocument/2006/relationships/image" Target="../media/image94.png"/><Relationship Id="rId4" Type="http://schemas.openxmlformats.org/officeDocument/2006/relationships/hyperlink" Target="http://goo.gl/wBYHPf" TargetMode="External"/><Relationship Id="rId9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hyperlink" Target="http://goo.gl/Rwy8Fp" TargetMode="External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hyperlink" Target="http://goo.gl/RVQLPS" TargetMode="External"/><Relationship Id="rId10" Type="http://schemas.openxmlformats.org/officeDocument/2006/relationships/image" Target="../media/image100.png"/><Relationship Id="rId4" Type="http://schemas.openxmlformats.org/officeDocument/2006/relationships/hyperlink" Target="http://goo.gl/n8vECR" TargetMode="External"/><Relationship Id="rId9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xXU9UpxB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oo.gl/EMYf2D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os.hexxeh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RnNCMY" TargetMode="External"/><Relationship Id="rId2" Type="http://schemas.openxmlformats.org/officeDocument/2006/relationships/hyperlink" Target="https://goo.gl/WpulRn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3415" y="1203598"/>
            <a:ext cx="8374824" cy="2016224"/>
          </a:xfrm>
        </p:spPr>
        <p:txBody>
          <a:bodyPr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+mn-ea"/>
                <a:ea typeface="+mn-ea"/>
              </a:rPr>
              <a:t>新</a:t>
            </a:r>
            <a:r>
              <a:rPr lang="zh-TW" altLang="en-US" b="1" dirty="0" smtClean="0">
                <a:solidFill>
                  <a:srgbClr val="00B050"/>
                </a:solidFill>
                <a:latin typeface="+mn-ea"/>
                <a:ea typeface="+mn-ea"/>
              </a:rPr>
              <a:t>北市九大區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+mn-ea"/>
                <a:ea typeface="+mn-ea"/>
              </a:rPr>
              <a:t>Chrome</a:t>
            </a:r>
            <a:r>
              <a:rPr lang="zh-TW" altLang="en-US" b="1" dirty="0" smtClean="0">
                <a:solidFill>
                  <a:srgbClr val="00B050"/>
                </a:solidFill>
                <a:latin typeface="+mn-ea"/>
                <a:ea typeface="+mn-ea"/>
              </a:rPr>
              <a:t>解決方案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zh-TW" altLang="en-US" b="1" dirty="0" smtClean="0">
                <a:solidFill>
                  <a:srgbClr val="00B050"/>
                </a:solidFill>
                <a:latin typeface="+mn-ea"/>
                <a:ea typeface="+mn-ea"/>
              </a:rPr>
              <a:t>研習</a:t>
            </a:r>
            <a:endParaRPr lang="en-US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90693" y="2423857"/>
            <a:ext cx="8430453" cy="1314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6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cer Foco Light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8463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cer Foco Light" pitchFamily="34" charset="0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6213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cer Foco Light" pitchFamily="34" charset="0"/>
              <a:buChar char="-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651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Font typeface="Acer Foco Light" pitchFamily="34" charset="0"/>
              <a:buChar char="-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83B81A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20003" y="4659981"/>
            <a:ext cx="43922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V1.2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0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600635-94FD-4194-B348-2670B6D7880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65126" y="1152255"/>
            <a:ext cx="5911850" cy="1034057"/>
          </a:xfrm>
          <a:prstGeom prst="rect">
            <a:avLst/>
          </a:prstGeom>
        </p:spPr>
        <p:txBody>
          <a:bodyPr wrap="square" lIns="91368" tIns="45684" rIns="91368" bIns="45684" numCol="1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Chrome</a:t>
            </a:r>
            <a:endParaRPr lang="en-US" altLang="zh-TW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產品特色與操作應用</a:t>
            </a:r>
            <a:endParaRPr lang="en-US" altLang="zh-TW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509" y="3219822"/>
            <a:ext cx="936625" cy="129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9742"/>
            <a:ext cx="2974042" cy="2160240"/>
          </a:xfrm>
          <a:prstGeom prst="rect">
            <a:avLst/>
          </a:prstGeom>
        </p:spPr>
      </p:pic>
      <p:pic>
        <p:nvPicPr>
          <p:cNvPr id="8" name="Picture 3" descr="S:\PM Docs\Notebook PMs\PM Tracker 2014 BTS\[ Nike ] CB5-311\First Look images\1st look\high-jpg\Nike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2568" y="339502"/>
            <a:ext cx="2697562" cy="23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002" y="3075805"/>
            <a:ext cx="1625702" cy="12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71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200" dirty="0">
                <a:solidFill>
                  <a:srgbClr val="00B050"/>
                </a:solidFill>
                <a:latin typeface="+mn-ea"/>
                <a:ea typeface="+mn-ea"/>
              </a:rPr>
              <a:t>a</a:t>
            </a:r>
            <a:r>
              <a:rPr lang="en-US" altLang="zh-TW" sz="3200" dirty="0" smtClean="0">
                <a:solidFill>
                  <a:srgbClr val="00B050"/>
                </a:solidFill>
                <a:latin typeface="+mn-ea"/>
                <a:ea typeface="+mn-ea"/>
              </a:rPr>
              <a:t>cer </a:t>
            </a:r>
            <a:r>
              <a:rPr lang="en-US" altLang="zh-TW" sz="3200" dirty="0">
                <a:solidFill>
                  <a:srgbClr val="00B050"/>
                </a:solidFill>
                <a:latin typeface="+mn-ea"/>
                <a:ea typeface="+mn-ea"/>
              </a:rPr>
              <a:t>Chrome </a:t>
            </a:r>
            <a:r>
              <a:rPr lang="zh-TW" altLang="en-US" sz="3200" dirty="0">
                <a:solidFill>
                  <a:srgbClr val="00B050"/>
                </a:solidFill>
                <a:latin typeface="+mn-ea"/>
                <a:ea typeface="+mn-ea"/>
              </a:rPr>
              <a:t>全系列產品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86" y="994268"/>
            <a:ext cx="4106803" cy="37718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71750"/>
            <a:ext cx="1224136" cy="18904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4138" r="9298" b="16629"/>
          <a:stretch/>
        </p:blipFill>
        <p:spPr>
          <a:xfrm>
            <a:off x="35496" y="1611643"/>
            <a:ext cx="4067944" cy="217745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71533" y="4131924"/>
            <a:ext cx="3180353" cy="35393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TW" dirty="0" smtClean="0"/>
              <a:t>Chrome Book 11 / 13 / 15 </a:t>
            </a:r>
            <a:r>
              <a:rPr lang="zh-TW" altLang="en-US" dirty="0" smtClean="0"/>
              <a:t>吋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03440" y="4308893"/>
            <a:ext cx="2412776" cy="35393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TW" dirty="0" smtClean="0"/>
              <a:t>Chrome Base  21.5 </a:t>
            </a:r>
            <a:r>
              <a:rPr lang="zh-TW" altLang="en-US" dirty="0" smtClean="0"/>
              <a:t>吋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64289" y="4509670"/>
            <a:ext cx="1619350" cy="35393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TW" dirty="0" smtClean="0"/>
              <a:t>Chrome Box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46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9"/>
          <p:cNvSpPr>
            <a:spLocks noGrp="1"/>
          </p:cNvSpPr>
          <p:nvPr>
            <p:ph type="title" idx="4294967295"/>
          </p:nvPr>
        </p:nvSpPr>
        <p:spPr>
          <a:xfrm>
            <a:off x="2976" y="5952"/>
            <a:ext cx="9141024" cy="621581"/>
          </a:xfrm>
        </p:spPr>
        <p:txBody>
          <a:bodyPr lIns="256895" tIns="256895" rIns="256895" bIns="256895" numCol="1"/>
          <a:lstStyle/>
          <a:p>
            <a:pPr algn="ctr" eaLnBrk="1" hangingPunct="1"/>
            <a:r>
              <a:rPr lang="en-US" altLang="zh-TW" sz="3200" b="1" dirty="0">
                <a:solidFill>
                  <a:srgbClr val="00B050"/>
                </a:solidFill>
                <a:latin typeface="+mn-ea"/>
                <a:ea typeface="+mn-ea"/>
              </a:rPr>
              <a:t>Chrome </a:t>
            </a:r>
            <a:r>
              <a:rPr lang="zh-TW" altLang="zh-TW" sz="3200" b="1" dirty="0">
                <a:solidFill>
                  <a:srgbClr val="00B050"/>
                </a:solidFill>
                <a:latin typeface="+mn-ea"/>
                <a:ea typeface="+mn-ea"/>
              </a:rPr>
              <a:t>的發展趨勢</a:t>
            </a:r>
            <a:endParaRPr lang="en-US" altLang="zh-TW" sz="3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12" name="弧形 11"/>
          <p:cNvSpPr/>
          <p:nvPr/>
        </p:nvSpPr>
        <p:spPr>
          <a:xfrm rot="16562860">
            <a:off x="4164643" y="-2590399"/>
            <a:ext cx="9280922" cy="16725813"/>
          </a:xfrm>
          <a:prstGeom prst="arc">
            <a:avLst>
              <a:gd name="adj1" fmla="val 16509201"/>
              <a:gd name="adj2" fmla="val 20557390"/>
            </a:avLst>
          </a:prstGeom>
          <a:ln w="41275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52" tIns="45676" rIns="91352" bIns="45676"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>
              <a:solidFill>
                <a:srgbClr val="414042"/>
              </a:solidFill>
              <a:ea typeface="微軟正黑體" pitchFamily="34" charset="-120"/>
            </a:endParaRPr>
          </a:p>
        </p:txBody>
      </p:sp>
      <p:sp>
        <p:nvSpPr>
          <p:cNvPr id="154628" name="文字方塊 15"/>
          <p:cNvSpPr txBox="1">
            <a:spLocks noChangeArrowheads="1"/>
          </p:cNvSpPr>
          <p:nvPr/>
        </p:nvSpPr>
        <p:spPr>
          <a:xfrm>
            <a:off x="249957" y="4420195"/>
            <a:ext cx="947727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600" b="1" dirty="0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2012</a:t>
            </a:r>
            <a:endParaRPr kumimoji="0" lang="zh-TW" altLang="zh-TW" sz="2600" b="1" dirty="0">
              <a:solidFill>
                <a:srgbClr val="5E6A7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4629" name="文字方塊 16"/>
          <p:cNvSpPr txBox="1">
            <a:spLocks noChangeArrowheads="1"/>
          </p:cNvSpPr>
          <p:nvPr/>
        </p:nvSpPr>
        <p:spPr>
          <a:xfrm>
            <a:off x="8071304" y="1086445"/>
            <a:ext cx="886727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600" b="1" dirty="0" smtClean="0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201</a:t>
            </a:r>
            <a:r>
              <a:rPr kumimoji="0" lang="en-US" altLang="zh-TW" sz="26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X</a:t>
            </a:r>
            <a:endParaRPr kumimoji="0" lang="zh-TW" altLang="zh-TW" sz="2600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154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0" b="33356"/>
          <a:stretch>
            <a:fillRect/>
          </a:stretch>
        </p:blipFill>
        <p:spPr>
          <a:xfrm>
            <a:off x="7203913" y="1762136"/>
            <a:ext cx="1336042" cy="2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2" b="37045"/>
          <a:stretch>
            <a:fillRect/>
          </a:stretch>
        </p:blipFill>
        <p:spPr>
          <a:xfrm>
            <a:off x="7203913" y="3071813"/>
            <a:ext cx="1336042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4" b="35081"/>
          <a:stretch>
            <a:fillRect/>
          </a:stretch>
        </p:blipFill>
        <p:spPr>
          <a:xfrm>
            <a:off x="7203913" y="2094023"/>
            <a:ext cx="1336042" cy="2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b="33578"/>
          <a:stretch>
            <a:fillRect/>
          </a:stretch>
        </p:blipFill>
        <p:spPr>
          <a:xfrm>
            <a:off x="7203913" y="2406551"/>
            <a:ext cx="1336042" cy="28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7" b="33022"/>
          <a:stretch>
            <a:fillRect/>
          </a:stretch>
        </p:blipFill>
        <p:spPr>
          <a:xfrm>
            <a:off x="7203913" y="2739926"/>
            <a:ext cx="1336042" cy="2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5" name="文字方塊 3"/>
          <p:cNvSpPr txBox="1">
            <a:spLocks noChangeArrowheads="1"/>
          </p:cNvSpPr>
          <p:nvPr/>
        </p:nvSpPr>
        <p:spPr>
          <a:xfrm>
            <a:off x="6992647" y="1330523"/>
            <a:ext cx="1898429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生產力</a:t>
            </a:r>
          </a:p>
        </p:txBody>
      </p:sp>
      <p:sp>
        <p:nvSpPr>
          <p:cNvPr id="154636" name="文字方塊 3"/>
          <p:cNvSpPr txBox="1">
            <a:spLocks noChangeArrowheads="1"/>
          </p:cNvSpPr>
          <p:nvPr/>
        </p:nvSpPr>
        <p:spPr>
          <a:xfrm>
            <a:off x="3961260" y="1762130"/>
            <a:ext cx="1703528" cy="36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 dirty="0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電池續航力</a:t>
            </a:r>
          </a:p>
        </p:txBody>
      </p:sp>
      <p:sp>
        <p:nvSpPr>
          <p:cNvPr id="154637" name="文字方塊 3"/>
          <p:cNvSpPr txBox="1">
            <a:spLocks noChangeArrowheads="1"/>
          </p:cNvSpPr>
          <p:nvPr/>
        </p:nvSpPr>
        <p:spPr>
          <a:xfrm>
            <a:off x="5710166" y="1424285"/>
            <a:ext cx="1898429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多媒體</a:t>
            </a:r>
          </a:p>
        </p:txBody>
      </p:sp>
      <p:sp>
        <p:nvSpPr>
          <p:cNvPr id="154638" name="文字方塊 3"/>
          <p:cNvSpPr txBox="1">
            <a:spLocks noChangeArrowheads="1"/>
          </p:cNvSpPr>
          <p:nvPr/>
        </p:nvSpPr>
        <p:spPr>
          <a:xfrm>
            <a:off x="1150067" y="3543605"/>
            <a:ext cx="1261652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價格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4636" y="2754818"/>
            <a:ext cx="1496853" cy="84579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464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8" y="3527227"/>
            <a:ext cx="1304797" cy="8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1" name="文字方塊 3"/>
          <p:cNvSpPr txBox="1">
            <a:spLocks noChangeArrowheads="1"/>
          </p:cNvSpPr>
          <p:nvPr/>
        </p:nvSpPr>
        <p:spPr>
          <a:xfrm>
            <a:off x="1466971" y="2789039"/>
            <a:ext cx="189842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第二部</a:t>
            </a:r>
            <a:r>
              <a:rPr kumimoji="0" lang="en-US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/>
            </a:r>
            <a:br>
              <a:rPr kumimoji="0" lang="en-US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電腦</a:t>
            </a:r>
          </a:p>
        </p:txBody>
      </p:sp>
      <p:pic>
        <p:nvPicPr>
          <p:cNvPr id="15464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4844" y="2381260"/>
            <a:ext cx="1408943" cy="9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3" name="文字方塊 3"/>
          <p:cNvSpPr txBox="1">
            <a:spLocks noChangeArrowheads="1"/>
          </p:cNvSpPr>
          <p:nvPr/>
        </p:nvSpPr>
        <p:spPr>
          <a:xfrm>
            <a:off x="3213641" y="2120801"/>
            <a:ext cx="1898429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spAutoFit/>
          </a:bodyPr>
          <a:lstStyle>
            <a:lvl1pPr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2600" b="1">
                <a:solidFill>
                  <a:srgbClr val="5E6A7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教育</a:t>
            </a:r>
          </a:p>
        </p:txBody>
      </p:sp>
      <p:pic>
        <p:nvPicPr>
          <p:cNvPr id="15464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2726" y="1896070"/>
            <a:ext cx="115601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761" y="3899307"/>
            <a:ext cx="723069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6" name="Picture 2" descr="C:\Users\1305084\Desktop\NIKE ICONS-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9660" y="2302371"/>
            <a:ext cx="886727" cy="8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7" name="投影片編號版面配置區 2"/>
          <p:cNvSpPr txBox="1">
            <a:spLocks/>
          </p:cNvSpPr>
          <p:nvPr/>
        </p:nvSpPr>
        <p:spPr>
          <a:xfrm>
            <a:off x="5" y="4871145"/>
            <a:ext cx="364511" cy="13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816" tIns="45052" rIns="42816" bIns="45052" numCol="1"/>
          <a:lstStyle>
            <a:lvl1pPr defTabSz="912813"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66EAE8-4952-4F2C-BBAE-ED934CDC8B99}" type="slidenum">
              <a:rPr lang="en-US" altLang="zh-TW" sz="1100" b="1">
                <a:solidFill>
                  <a:srgbClr val="83B81A"/>
                </a:solidFill>
                <a:cs typeface="Arial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100" b="1">
              <a:solidFill>
                <a:srgbClr val="83B81A"/>
              </a:solidFill>
              <a:cs typeface="Arial" pitchFamily="34" charset="0"/>
            </a:endParaRPr>
          </a:p>
        </p:txBody>
      </p:sp>
      <p:pic>
        <p:nvPicPr>
          <p:cNvPr id="154648" name="Picture 2" descr="\\.psf\Home\Desktop\acer_logo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279" y="2216061"/>
            <a:ext cx="639753" cy="1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9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926" y="1711524"/>
            <a:ext cx="8764612" cy="30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itle 1"/>
          <p:cNvSpPr txBox="1">
            <a:spLocks/>
          </p:cNvSpPr>
          <p:nvPr/>
        </p:nvSpPr>
        <p:spPr>
          <a:xfrm>
            <a:off x="107504" y="5953"/>
            <a:ext cx="885698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940" tIns="256940" rIns="256940" bIns="256940" numCol="1"/>
          <a:lstStyle>
            <a:lvl1pPr defTabSz="973138"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246063" indent="-246063" defTabSz="973138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422275" indent="-173038" defTabSz="973138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609600" indent="-185738" defTabSz="973138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785813" indent="-173038" defTabSz="973138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12430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17002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21574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26146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3200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Chrome</a:t>
            </a:r>
            <a:r>
              <a:rPr lang="zh-TW" altLang="zh-TW" sz="3200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的多層次安全管理機制</a:t>
            </a:r>
            <a:endParaRPr lang="en-US" altLang="zh-TW" sz="3200" b="1" dirty="0">
              <a:solidFill>
                <a:srgbClr val="00B05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>
          <a:xfrm>
            <a:off x="5247468" y="1153427"/>
            <a:ext cx="3238933" cy="632519"/>
          </a:xfrm>
          <a:prstGeom prst="rect">
            <a:avLst/>
          </a:prstGeom>
        </p:spPr>
        <p:txBody>
          <a:bodyPr lIns="91368" tIns="45684" rIns="91368" bIns="45684" numCol="1"/>
          <a:lstStyle/>
          <a:p>
            <a:pPr defTabSz="854980" eaLnBrk="0" hangingPunct="0">
              <a:lnSpc>
                <a:spcPct val="85000"/>
              </a:lnSpc>
              <a:defRPr/>
            </a:pPr>
            <a:r>
              <a:rPr lang="en-US" altLang="zh-TW" sz="4100" b="1" kern="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Chrome OS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>
          <a:xfrm>
            <a:off x="859955" y="1153427"/>
            <a:ext cx="3026179" cy="632519"/>
          </a:xfrm>
          <a:prstGeom prst="rect">
            <a:avLst/>
          </a:prstGeom>
        </p:spPr>
        <p:txBody>
          <a:bodyPr lIns="91368" tIns="45684" rIns="91368" bIns="45684" numCol="1"/>
          <a:lstStyle/>
          <a:p>
            <a:pPr defTabSz="854980" eaLnBrk="0" hangingPunct="0">
              <a:lnSpc>
                <a:spcPct val="85000"/>
              </a:lnSpc>
              <a:defRPr/>
            </a:pPr>
            <a:r>
              <a:rPr lang="en-US" altLang="zh-TW" sz="4100" b="1" kern="0" dirty="0">
                <a:solidFill>
                  <a:srgbClr val="4140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Other OS</a:t>
            </a:r>
          </a:p>
        </p:txBody>
      </p:sp>
      <p:sp>
        <p:nvSpPr>
          <p:cNvPr id="155654" name="投影片編號版面配置區 2"/>
          <p:cNvSpPr txBox="1">
            <a:spLocks/>
          </p:cNvSpPr>
          <p:nvPr/>
        </p:nvSpPr>
        <p:spPr>
          <a:xfrm>
            <a:off x="5" y="4871145"/>
            <a:ext cx="364511" cy="13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823" tIns="45060" rIns="42823" bIns="45060" numCol="1"/>
          <a:lstStyle>
            <a:lvl1pPr defTabSz="912813"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441B1C-9FC2-4578-9BD8-F7CAC31FE9F3}" type="slidenum">
              <a:rPr lang="en-US" altLang="zh-TW" sz="1100" b="1">
                <a:solidFill>
                  <a:srgbClr val="83B81A"/>
                </a:solidFill>
                <a:cs typeface="Arial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100" b="1">
              <a:solidFill>
                <a:srgbClr val="83B81A"/>
              </a:solidFill>
              <a:cs typeface="Arial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283968" y="4533877"/>
            <a:ext cx="455503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透過「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Sandbox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」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  <a:ea typeface="+mn-ea"/>
              </a:rPr>
              <a:t>的功能限制部分外掛程式對您系統的存取權，藉此保護您的安全</a:t>
            </a:r>
            <a:endParaRPr lang="zh-TW" altLang="en-US" sz="1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342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 txBox="1">
            <a:spLocks/>
          </p:cNvSpPr>
          <p:nvPr/>
        </p:nvSpPr>
        <p:spPr>
          <a:xfrm>
            <a:off x="5951" y="7447"/>
            <a:ext cx="903054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7008" tIns="257008" rIns="257008" bIns="257008" numCol="1"/>
          <a:lstStyle>
            <a:lvl1pPr defTabSz="973138" eaLnBrk="0" hangingPunct="0">
              <a:lnSpc>
                <a:spcPct val="95000"/>
              </a:lnSpc>
              <a:spcBef>
                <a:spcPts val="1713"/>
              </a:spcBef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246063" indent="-246063" defTabSz="973138" eaLnBrk="0" hangingPunct="0">
              <a:lnSpc>
                <a:spcPct val="95000"/>
              </a:lnSpc>
              <a:spcBef>
                <a:spcPts val="963"/>
              </a:spcBef>
              <a:buFont typeface="Acer Foco Light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422275" indent="-173038" defTabSz="973138" eaLnBrk="0" hangingPunct="0">
              <a:lnSpc>
                <a:spcPct val="95000"/>
              </a:lnSpc>
              <a:spcBef>
                <a:spcPts val="638"/>
              </a:spcBef>
              <a:buFont typeface="Acer Foco Light" pitchFamily="34" charset="0"/>
              <a:buChar char="-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609600" indent="-185738" defTabSz="973138" eaLnBrk="0" hangingPunct="0">
              <a:lnSpc>
                <a:spcPct val="95000"/>
              </a:lnSpc>
              <a:spcBef>
                <a:spcPts val="425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785813" indent="-173038" defTabSz="973138" eaLnBrk="0" hangingPunct="0">
              <a:lnSpc>
                <a:spcPct val="95000"/>
              </a:lnSpc>
              <a:spcBef>
                <a:spcPts val="213"/>
              </a:spcBef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12430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17002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21574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2614613" indent="-173038" defTabSz="973138" eaLnBrk="0" fontAlgn="base" hangingPunct="0">
              <a:lnSpc>
                <a:spcPct val="95000"/>
              </a:lnSpc>
              <a:spcBef>
                <a:spcPts val="213"/>
              </a:spcBef>
              <a:spcAft>
                <a:spcPct val="0"/>
              </a:spcAft>
              <a:buFont typeface="Acer Foco Light" pitchFamily="34" charset="0"/>
              <a:buChar char="-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3200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Chrome</a:t>
            </a:r>
            <a:r>
              <a:rPr lang="zh-TW" altLang="zh-TW" sz="3200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整合最佳化的</a:t>
            </a:r>
            <a:r>
              <a:rPr lang="en-US" altLang="zh-TW" sz="3200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OS</a:t>
            </a: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628" y="1177236"/>
            <a:ext cx="7687446" cy="36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12"/>
          <p:cNvSpPr/>
          <p:nvPr/>
        </p:nvSpPr>
        <p:spPr>
          <a:xfrm>
            <a:off x="387897" y="4508213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en-US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與記憶體啟動</a:t>
            </a:r>
          </a:p>
        </p:txBody>
      </p:sp>
      <p:sp>
        <p:nvSpPr>
          <p:cNvPr id="27" name="矩形 18"/>
          <p:cNvSpPr/>
          <p:nvPr/>
        </p:nvSpPr>
        <p:spPr>
          <a:xfrm>
            <a:off x="387897" y="4227801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硬體啟動</a:t>
            </a:r>
          </a:p>
        </p:txBody>
      </p:sp>
      <p:sp>
        <p:nvSpPr>
          <p:cNvPr id="30" name="矩形 21"/>
          <p:cNvSpPr/>
          <p:nvPr/>
        </p:nvSpPr>
        <p:spPr>
          <a:xfrm>
            <a:off x="387897" y="3947380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啟動動畫</a:t>
            </a:r>
          </a:p>
        </p:txBody>
      </p:sp>
      <p:sp>
        <p:nvSpPr>
          <p:cNvPr id="33" name="矩形 24"/>
          <p:cNvSpPr/>
          <p:nvPr/>
        </p:nvSpPr>
        <p:spPr>
          <a:xfrm>
            <a:off x="387897" y="3666968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啟動畫面</a:t>
            </a:r>
          </a:p>
        </p:txBody>
      </p:sp>
      <p:sp>
        <p:nvSpPr>
          <p:cNvPr id="36" name="矩形 27"/>
          <p:cNvSpPr/>
          <p:nvPr/>
        </p:nvSpPr>
        <p:spPr>
          <a:xfrm>
            <a:off x="387897" y="3386549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載入並啟動開機</a:t>
            </a:r>
          </a:p>
        </p:txBody>
      </p:sp>
      <p:sp>
        <p:nvSpPr>
          <p:cNvPr id="39" name="矩形 30"/>
          <p:cNvSpPr/>
          <p:nvPr/>
        </p:nvSpPr>
        <p:spPr>
          <a:xfrm>
            <a:off x="387897" y="3106133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載入並啟動核心</a:t>
            </a:r>
          </a:p>
        </p:txBody>
      </p:sp>
      <p:sp>
        <p:nvSpPr>
          <p:cNvPr id="42" name="矩形 33"/>
          <p:cNvSpPr/>
          <p:nvPr/>
        </p:nvSpPr>
        <p:spPr>
          <a:xfrm>
            <a:off x="387897" y="2825722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硬體啟動</a:t>
            </a:r>
          </a:p>
        </p:txBody>
      </p:sp>
      <p:sp>
        <p:nvSpPr>
          <p:cNvPr id="45" name="矩形 36"/>
          <p:cNvSpPr/>
          <p:nvPr/>
        </p:nvSpPr>
        <p:spPr>
          <a:xfrm>
            <a:off x="387897" y="2545302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啟動畫面</a:t>
            </a:r>
          </a:p>
        </p:txBody>
      </p:sp>
      <p:sp>
        <p:nvSpPr>
          <p:cNvPr id="48" name="矩形 42"/>
          <p:cNvSpPr/>
          <p:nvPr/>
        </p:nvSpPr>
        <p:spPr>
          <a:xfrm>
            <a:off x="387897" y="2264888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登入</a:t>
            </a:r>
          </a:p>
        </p:txBody>
      </p:sp>
      <p:sp>
        <p:nvSpPr>
          <p:cNvPr id="51" name="矩形 45"/>
          <p:cNvSpPr/>
          <p:nvPr/>
        </p:nvSpPr>
        <p:spPr>
          <a:xfrm>
            <a:off x="387897" y="1984476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啟動應用</a:t>
            </a:r>
          </a:p>
        </p:txBody>
      </p:sp>
      <p:sp>
        <p:nvSpPr>
          <p:cNvPr id="54" name="矩形 48"/>
          <p:cNvSpPr/>
          <p:nvPr/>
        </p:nvSpPr>
        <p:spPr>
          <a:xfrm>
            <a:off x="387897" y="1704055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看不見的啟動</a:t>
            </a:r>
            <a:r>
              <a:rPr kumimoji="0" lang="en-US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apps</a:t>
            </a:r>
            <a:endParaRPr kumimoji="0" lang="zh-TW" altLang="zh-TW" sz="15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矩形 51"/>
          <p:cNvSpPr/>
          <p:nvPr/>
        </p:nvSpPr>
        <p:spPr>
          <a:xfrm>
            <a:off x="387897" y="1423643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防毒</a:t>
            </a:r>
          </a:p>
        </p:txBody>
      </p:sp>
      <p:sp>
        <p:nvSpPr>
          <p:cNvPr id="60" name="矩形 54"/>
          <p:cNvSpPr/>
          <p:nvPr/>
        </p:nvSpPr>
        <p:spPr>
          <a:xfrm>
            <a:off x="387897" y="1143224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瀏覽器</a:t>
            </a:r>
          </a:p>
        </p:txBody>
      </p:sp>
      <p:sp>
        <p:nvSpPr>
          <p:cNvPr id="63" name="矩形 57"/>
          <p:cNvSpPr/>
          <p:nvPr/>
        </p:nvSpPr>
        <p:spPr>
          <a:xfrm>
            <a:off x="387897" y="862808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cer Foco Light" panose="020B0404050202020203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登入</a:t>
            </a:r>
          </a:p>
        </p:txBody>
      </p:sp>
      <p:cxnSp>
        <p:nvCxnSpPr>
          <p:cNvPr id="66" name="直線單箭頭接點 105"/>
          <p:cNvCxnSpPr>
            <a:stCxn id="156719" idx="0"/>
          </p:cNvCxnSpPr>
          <p:nvPr/>
        </p:nvCxnSpPr>
        <p:spPr>
          <a:xfrm flipV="1">
            <a:off x="4752023" y="721822"/>
            <a:ext cx="0" cy="3942457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719" name="文字方塊 106"/>
          <p:cNvSpPr txBox="1">
            <a:spLocks noChangeArrowheads="1"/>
          </p:cNvSpPr>
          <p:nvPr/>
        </p:nvSpPr>
        <p:spPr>
          <a:xfrm>
            <a:off x="3604938" y="4664278"/>
            <a:ext cx="229418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0" rIns="91392" bIns="0" numCol="1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2828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00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972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544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zh-TW" altLang="zh-TW" sz="22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開機時間</a:t>
            </a:r>
          </a:p>
        </p:txBody>
      </p:sp>
      <p:sp>
        <p:nvSpPr>
          <p:cNvPr id="156720" name="文字方塊 106"/>
          <p:cNvSpPr txBox="1">
            <a:spLocks noChangeArrowheads="1"/>
          </p:cNvSpPr>
          <p:nvPr/>
        </p:nvSpPr>
        <p:spPr>
          <a:xfrm>
            <a:off x="4097393" y="817072"/>
            <a:ext cx="1217018" cy="66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0" rIns="91392" bIns="0" numCol="1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2828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00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972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544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TW" sz="22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N </a:t>
            </a:r>
            <a:r>
              <a:rPr lang="zh-TW" altLang="zh-TW" sz="22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秒</a:t>
            </a:r>
            <a:endParaRPr lang="zh-TW" altLang="zh-TW" sz="2200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6721" name="文字方塊 106"/>
          <p:cNvSpPr txBox="1">
            <a:spLocks noChangeArrowheads="1"/>
          </p:cNvSpPr>
          <p:nvPr/>
        </p:nvSpPr>
        <p:spPr>
          <a:xfrm>
            <a:off x="4097393" y="3192369"/>
            <a:ext cx="1217018" cy="66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0" rIns="91392" bIns="0" numCol="1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2828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00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972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544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TW" sz="22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10</a:t>
            </a:r>
            <a:r>
              <a:rPr lang="zh-TW" altLang="zh-TW" sz="22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秒</a:t>
            </a:r>
          </a:p>
        </p:txBody>
      </p:sp>
      <p:sp>
        <p:nvSpPr>
          <p:cNvPr id="72" name="矩形 12"/>
          <p:cNvSpPr/>
          <p:nvPr/>
        </p:nvSpPr>
        <p:spPr>
          <a:xfrm>
            <a:off x="6933993" y="4508213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en-US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與記憶體啟動</a:t>
            </a:r>
          </a:p>
        </p:txBody>
      </p:sp>
      <p:sp>
        <p:nvSpPr>
          <p:cNvPr id="73" name="矩形 18"/>
          <p:cNvSpPr/>
          <p:nvPr/>
        </p:nvSpPr>
        <p:spPr>
          <a:xfrm>
            <a:off x="6933993" y="4227801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載入並啟動核心</a:t>
            </a:r>
          </a:p>
        </p:txBody>
      </p:sp>
      <p:sp>
        <p:nvSpPr>
          <p:cNvPr id="74" name="矩形 21"/>
          <p:cNvSpPr/>
          <p:nvPr/>
        </p:nvSpPr>
        <p:spPr>
          <a:xfrm>
            <a:off x="6933993" y="3947380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硬體啟動</a:t>
            </a:r>
          </a:p>
        </p:txBody>
      </p:sp>
      <p:sp>
        <p:nvSpPr>
          <p:cNvPr id="75" name="矩形 24"/>
          <p:cNvSpPr/>
          <p:nvPr/>
        </p:nvSpPr>
        <p:spPr>
          <a:xfrm>
            <a:off x="6933993" y="3666968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登入</a:t>
            </a:r>
          </a:p>
        </p:txBody>
      </p:sp>
      <p:sp>
        <p:nvSpPr>
          <p:cNvPr id="76" name="矩形 27"/>
          <p:cNvSpPr/>
          <p:nvPr/>
        </p:nvSpPr>
        <p:spPr>
          <a:xfrm>
            <a:off x="6933993" y="3386549"/>
            <a:ext cx="1713942" cy="257175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35" tIns="0" rIns="42835" bIns="0" numCol="1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zh-TW" altLang="zh-TW" sz="1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瀏覽器</a:t>
            </a:r>
          </a:p>
        </p:txBody>
      </p:sp>
      <p:sp>
        <p:nvSpPr>
          <p:cNvPr id="156737" name="文字方塊 106"/>
          <p:cNvSpPr txBox="1">
            <a:spLocks noChangeArrowheads="1"/>
          </p:cNvSpPr>
          <p:nvPr/>
        </p:nvSpPr>
        <p:spPr>
          <a:xfrm>
            <a:off x="5314416" y="884044"/>
            <a:ext cx="229418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0" rIns="91392" bIns="0" numCol="1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2828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00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972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544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TW" sz="2600" b="1">
                <a:solidFill>
                  <a:srgbClr val="41404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Chrome OS</a:t>
            </a:r>
            <a:endParaRPr lang="zh-TW" altLang="zh-TW" sz="2600" b="1">
              <a:solidFill>
                <a:srgbClr val="41404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6738" name="文字方塊 106"/>
          <p:cNvSpPr txBox="1">
            <a:spLocks noChangeArrowheads="1"/>
          </p:cNvSpPr>
          <p:nvPr/>
        </p:nvSpPr>
        <p:spPr>
          <a:xfrm>
            <a:off x="2007039" y="884044"/>
            <a:ext cx="229567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0" rIns="91392" bIns="0" numCol="1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2828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00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972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54425" indent="3175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TW" sz="2600" b="1">
                <a:solidFill>
                  <a:srgbClr val="41404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Other OS</a:t>
            </a:r>
            <a:endParaRPr lang="zh-TW" altLang="zh-TW" sz="2600" b="1">
              <a:solidFill>
                <a:srgbClr val="41404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8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0" y="4871145"/>
            <a:ext cx="364511" cy="13841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fld id="{8799B183-F612-46B4-88DF-EBCE1D70985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4294967295"/>
          </p:nvPr>
        </p:nvSpPr>
        <p:spPr>
          <a:xfrm>
            <a:off x="224657" y="884041"/>
            <a:ext cx="8531027" cy="4125514"/>
          </a:xfrm>
          <a:prstGeom prst="rect">
            <a:avLst/>
          </a:prstGeom>
        </p:spPr>
        <p:txBody>
          <a:bodyPr numCol="1"/>
          <a:lstStyle/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altLang="zh-TW" sz="2400" b="1" dirty="0">
                <a:solidFill>
                  <a:srgbClr val="0000FF"/>
                </a:solidFill>
                <a:latin typeface="+mn-ea"/>
              </a:rPr>
              <a:t>10</a:t>
            </a:r>
            <a:r>
              <a:rPr lang="zh-TW" altLang="zh-TW" sz="2400" b="1" dirty="0" smtClean="0">
                <a:solidFill>
                  <a:srgbClr val="0000FF"/>
                </a:solidFill>
                <a:latin typeface="+mn-ea"/>
              </a:rPr>
              <a:t>秒</a:t>
            </a:r>
            <a:r>
              <a:rPr lang="zh-TW" altLang="zh-TW" sz="2400" b="1" dirty="0" smtClean="0">
                <a:latin typeface="+mn-ea"/>
              </a:rPr>
              <a:t>內的</a:t>
            </a:r>
            <a:r>
              <a:rPr lang="zh-TW" altLang="zh-TW" sz="2400" b="1" dirty="0">
                <a:latin typeface="+mn-ea"/>
              </a:rPr>
              <a:t>飆速開機</a:t>
            </a:r>
            <a:endParaRPr altLang="zh-TW" sz="2400" b="1" dirty="0">
              <a:solidFill>
                <a:srgbClr val="FF0000"/>
              </a:solidFill>
              <a:latin typeface="+mn-ea"/>
            </a:endParaRP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altLang="zh-TW" sz="2400" b="1" dirty="0">
                <a:solidFill>
                  <a:srgbClr val="0000FF"/>
                </a:solidFill>
                <a:latin typeface="+mn-ea"/>
              </a:rPr>
              <a:t>13</a:t>
            </a:r>
            <a:r>
              <a:rPr lang="zh-TW" altLang="zh-TW" sz="2400" b="1" dirty="0">
                <a:solidFill>
                  <a:srgbClr val="0000FF"/>
                </a:solidFill>
                <a:latin typeface="+mn-ea"/>
              </a:rPr>
              <a:t>小時</a:t>
            </a:r>
            <a:r>
              <a:rPr lang="zh-TW" altLang="zh-TW" sz="2400" b="1" dirty="0">
                <a:latin typeface="+mn-ea"/>
              </a:rPr>
              <a:t>的電池續航力 </a:t>
            </a:r>
            <a:r>
              <a:rPr altLang="zh-TW" sz="2400" b="1" dirty="0">
                <a:latin typeface="+mn-ea"/>
              </a:rPr>
              <a:t>(Chromebook)</a:t>
            </a: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altLang="zh-TW" sz="24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zh-TW" altLang="zh-TW" sz="2400" b="1" dirty="0">
                <a:solidFill>
                  <a:srgbClr val="0000FF"/>
                </a:solidFill>
                <a:latin typeface="+mn-ea"/>
              </a:rPr>
              <a:t>倍</a:t>
            </a:r>
            <a:r>
              <a:rPr lang="zh-TW" altLang="zh-TW" sz="2400" b="1" dirty="0">
                <a:latin typeface="+mn-ea"/>
              </a:rPr>
              <a:t>的無線效能 </a:t>
            </a:r>
            <a:r>
              <a:rPr altLang="zh-TW" sz="2400" b="1" dirty="0">
                <a:latin typeface="+mn-ea"/>
              </a:rPr>
              <a:t>(802.11ac)</a:t>
            </a: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lang="zh-TW" altLang="zh-TW" sz="2400" b="1" dirty="0">
                <a:solidFill>
                  <a:srgbClr val="0000FF"/>
                </a:solidFill>
                <a:latin typeface="+mn-ea"/>
              </a:rPr>
              <a:t>輕薄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b="1" dirty="0">
                <a:solidFill>
                  <a:srgbClr val="0000FF"/>
                </a:solidFill>
                <a:latin typeface="+mn-ea"/>
              </a:rPr>
              <a:t>時尚</a:t>
            </a:r>
            <a:r>
              <a:rPr lang="zh-TW" altLang="zh-TW" sz="2400" b="1" dirty="0">
                <a:latin typeface="+mn-ea"/>
              </a:rPr>
              <a:t>的好選擇</a:t>
            </a:r>
            <a:endParaRPr altLang="zh-TW" sz="2400" b="1" dirty="0">
              <a:latin typeface="+mn-ea"/>
            </a:endParaRP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lang="zh-TW" altLang="zh-TW" sz="2400" b="1" dirty="0">
                <a:latin typeface="+mn-ea"/>
              </a:rPr>
              <a:t>安全性高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b="1" dirty="0">
                <a:latin typeface="+mn-ea"/>
              </a:rPr>
              <a:t>穩定性強</a:t>
            </a:r>
            <a:endParaRPr altLang="zh-TW" sz="2400" b="1" dirty="0">
              <a:latin typeface="+mn-ea"/>
            </a:endParaRP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lang="zh-TW" altLang="zh-TW" sz="2400" b="1" dirty="0">
                <a:latin typeface="+mn-ea"/>
              </a:rPr>
              <a:t>程式的最佳化、應用的多元化</a:t>
            </a:r>
            <a:endParaRPr altLang="zh-TW" sz="2400" b="1" dirty="0">
              <a:latin typeface="+mn-ea"/>
            </a:endParaRPr>
          </a:p>
          <a:p>
            <a:pPr marL="457119" indent="-457119">
              <a:lnSpc>
                <a:spcPct val="100000"/>
              </a:lnSpc>
              <a:spcBef>
                <a:spcPts val="562"/>
              </a:spcBef>
              <a:buFont typeface="Arial" pitchFamily="34" charset="0"/>
              <a:buChar char="•"/>
              <a:defRPr/>
            </a:pPr>
            <a:r>
              <a:rPr altLang="zh-TW" sz="2400" b="1" dirty="0">
                <a:latin typeface="+mn-ea"/>
              </a:rPr>
              <a:t>2</a:t>
            </a:r>
            <a:r>
              <a:rPr lang="zh-TW" altLang="zh-TW" sz="2400" b="1" dirty="0">
                <a:latin typeface="+mn-ea"/>
              </a:rPr>
              <a:t>年免費</a:t>
            </a:r>
            <a:r>
              <a:rPr altLang="zh-TW" sz="2400" b="1" dirty="0">
                <a:latin typeface="+mn-ea"/>
              </a:rPr>
              <a:t>100GB</a:t>
            </a:r>
            <a:r>
              <a:rPr lang="zh-TW" altLang="zh-TW" sz="2400" b="1" dirty="0">
                <a:latin typeface="+mn-ea"/>
              </a:rPr>
              <a:t>雲端儲存空間 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一般客戶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spcBef>
                <a:spcPts val="562"/>
              </a:spcBef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     </a:t>
            </a:r>
            <a:r>
              <a:rPr altLang="zh-TW" sz="2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註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學校市場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儲存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空間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—10TB + N 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無限大</a:t>
            </a:r>
            <a:r>
              <a:rPr altLang="zh-TW" sz="2400" b="1" dirty="0" smtClean="0">
                <a:solidFill>
                  <a:srgbClr val="0000FF"/>
                </a:solidFill>
                <a:latin typeface="+mn-ea"/>
              </a:rPr>
              <a:t>)</a:t>
            </a:r>
            <a:endParaRPr altLang="zh-TW" sz="2400" b="1" dirty="0">
              <a:solidFill>
                <a:srgbClr val="0000FF"/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562"/>
              </a:spcBef>
              <a:defRPr/>
            </a:pPr>
            <a:endParaRPr altLang="zh-TW" sz="3000" b="1" i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62"/>
              </a:spcBef>
              <a:defRPr/>
            </a:pPr>
            <a:endParaRPr altLang="zh-TW" sz="3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62"/>
              </a:spcBef>
              <a:defRPr/>
            </a:pPr>
            <a:endParaRPr altLang="zh-TW" sz="3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62"/>
              </a:spcBef>
              <a:defRPr/>
            </a:pPr>
            <a:endParaRPr altLang="zh-TW" sz="3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62"/>
              </a:spcBef>
              <a:defRPr/>
            </a:pPr>
            <a:endParaRPr altLang="zh-TW" sz="3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7700" name="標題 1"/>
          <p:cNvSpPr>
            <a:spLocks noGrp="1"/>
          </p:cNvSpPr>
          <p:nvPr>
            <p:ph type="title"/>
          </p:nvPr>
        </p:nvSpPr>
        <p:spPr>
          <a:xfrm>
            <a:off x="-4464" y="123477"/>
            <a:ext cx="9148464" cy="760563"/>
          </a:xfrm>
        </p:spPr>
        <p:txBody>
          <a:bodyPr lIns="257098" tIns="257098" rIns="257098" bIns="257098" numCol="1"/>
          <a:lstStyle/>
          <a:p>
            <a:pPr algn="ctr" eaLnBrk="1" hangingPunct="1"/>
            <a:r>
              <a:rPr kumimoji="1" lang="en-US" altLang="zh-TW" b="1" dirty="0">
                <a:solidFill>
                  <a:srgbClr val="00B050"/>
                </a:solidFill>
                <a:latin typeface="+mn-ea"/>
                <a:ea typeface="+mn-ea"/>
              </a:rPr>
              <a:t>acer</a:t>
            </a:r>
            <a:r>
              <a:rPr kumimoji="1" lang="zh-TW" altLang="zh-TW" b="1" dirty="0">
                <a:solidFill>
                  <a:srgbClr val="00B050"/>
                </a:solidFill>
                <a:latin typeface="+mn-ea"/>
                <a:ea typeface="+mn-ea"/>
              </a:rPr>
              <a:t> 極致</a:t>
            </a:r>
            <a:r>
              <a:rPr kumimoji="1" lang="en-US" altLang="zh-TW" b="1" dirty="0">
                <a:solidFill>
                  <a:srgbClr val="00B050"/>
                </a:solidFill>
                <a:latin typeface="+mn-ea"/>
                <a:ea typeface="+mn-ea"/>
              </a:rPr>
              <a:t>Chrome</a:t>
            </a:r>
            <a:r>
              <a:rPr kumimoji="1" lang="zh-TW" altLang="zh-TW" b="1" dirty="0">
                <a:solidFill>
                  <a:srgbClr val="00B050"/>
                </a:solidFill>
                <a:latin typeface="+mn-ea"/>
                <a:ea typeface="+mn-ea"/>
              </a:rPr>
              <a:t> 的使用經驗</a:t>
            </a:r>
          </a:p>
        </p:txBody>
      </p:sp>
      <p:pic>
        <p:nvPicPr>
          <p:cNvPr id="157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8354" y="885528"/>
            <a:ext cx="2132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5862" y="2638725"/>
            <a:ext cx="1179823" cy="16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69" y="1604678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2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126" y="411510"/>
            <a:ext cx="5911850" cy="648072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+mn-ea"/>
                <a:ea typeface="+mn-ea"/>
              </a:rPr>
              <a:t>系統之設定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60F7E-BF8E-4752-A3EA-71DCEBC1B1D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31640" y="1275606"/>
            <a:ext cx="540060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認識鍵盤 </a:t>
            </a:r>
            <a:endParaRPr lang="en-US" altLang="zh-TW" sz="24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TW" altLang="zh-TW" sz="2400" b="1" spc="80" dirty="0" smtClean="0">
                <a:solidFill>
                  <a:schemeClr val="bg1"/>
                </a:solidFill>
                <a:latin typeface="+mn-ea"/>
                <a:ea typeface="+mn-ea"/>
                <a:cs typeface="新細明體"/>
              </a:rPr>
              <a:t>（</a:t>
            </a:r>
            <a:r>
              <a:rPr lang="zh-TW" altLang="zh-TW" sz="2400" b="1" spc="80" dirty="0">
                <a:solidFill>
                  <a:schemeClr val="bg1"/>
                </a:solidFill>
                <a:latin typeface="+mn-ea"/>
                <a:ea typeface="+mn-ea"/>
                <a:cs typeface="新細明體"/>
              </a:rPr>
              <a:t>硬體控制、截圖、快截功能）</a:t>
            </a:r>
            <a:endParaRPr lang="en-US" altLang="zh-TW" sz="24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觸控板操作</a:t>
            </a:r>
            <a:endParaRPr lang="en-US" altLang="zh-TW" sz="24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印表機支援</a:t>
            </a:r>
            <a:endParaRPr lang="en-US" altLang="zh-TW" sz="24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chemeClr val="bg1"/>
                </a:solidFill>
                <a:latin typeface="+mn-ea"/>
                <a:ea typeface="+mn-ea"/>
              </a:rPr>
              <a:t>系統</a:t>
            </a:r>
            <a:r>
              <a:rPr lang="zh-TW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設定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+mn-ea"/>
                <a:ea typeface="+mn-ea"/>
              </a:rPr>
              <a:t>Powerwash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 重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置及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還原 </a:t>
            </a:r>
            <a:r>
              <a:rPr lang="en-US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en-US" altLang="zh-TW" sz="2400" b="1" dirty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2037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       </a:t>
            </a:r>
            <a:fld id="{35A44EFE-6993-47A9-A5AF-78745BF6169A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16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721" y="7258"/>
            <a:ext cx="4631974" cy="584775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鍵盤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zh-TW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187" y="987923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61523" y="528611"/>
            <a:ext cx="3369833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前往瀏覽紀錄中的上一頁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(F1)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187" y="570402"/>
            <a:ext cx="590550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61523" y="946132"/>
            <a:ext cx="3369833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前往瀏覽紀錄中的下一頁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(F2)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60" y="1436656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187" y="1893855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60" y="2342587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60" y="2800304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60" y="3240570"/>
            <a:ext cx="59134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59" y="3678719"/>
            <a:ext cx="578205" cy="2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78" y="4159202"/>
            <a:ext cx="582586" cy="28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78" y="4588885"/>
            <a:ext cx="577277" cy="2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19" y="530478"/>
            <a:ext cx="571968" cy="29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261517" y="1377943"/>
            <a:ext cx="2677336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重新載入目前網頁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(F3)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61517" y="1818227"/>
            <a:ext cx="4366901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沈浸模式，隱藏分頁和啟動器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(F4))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61517" y="2275445"/>
            <a:ext cx="2677336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切換至下一個視窗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(F5)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61517" y="2732663"/>
            <a:ext cx="2206053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調低螢幕亮度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F6)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61517" y="3181414"/>
            <a:ext cx="2206053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調高螢幕亮度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F7)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61517" y="3596297"/>
            <a:ext cx="1292341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靜音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F8)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61517" y="4095850"/>
            <a:ext cx="1754006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降低音量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(F9)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261517" y="4510733"/>
            <a:ext cx="2020105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提高音量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(F10)</a:t>
            </a:r>
            <a:endParaRPr lang="zh-TW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96872" y="480974"/>
            <a:ext cx="3218528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在應用程式清單中搜尋應用程式和網頁。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上的搜尋鍵取代了通常位於鍵盤側邊的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Caps Lock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鍵。如果您使用的是一般鍵盤，則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Ctrl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Alt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鍵中間的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鍵也具有搜尋鍵的功能。 提示：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如要暫時開啟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Caps Lock 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鍵，請按一下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Alt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鍵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搜尋鍵</a:t>
            </a:r>
          </a:p>
          <a:p>
            <a:endParaRPr lang="zh-TW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6875" y="4084851"/>
            <a:ext cx="2954655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相關按鍵表說明可以利用</a:t>
            </a:r>
            <a:endParaRPr lang="en-US" altLang="zh-TW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Ctrl+alt</a:t>
            </a:r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+? </a:t>
            </a:r>
            <a:r>
              <a:rPr lang="zh-TW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來說明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485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07" y="111125"/>
            <a:ext cx="8676134" cy="409575"/>
          </a:xfrm>
        </p:spPr>
        <p:txBody>
          <a:bodyPr/>
          <a:lstStyle/>
          <a:p>
            <a:pPr algn="ctr"/>
            <a:r>
              <a:rPr lang="zh-TW" altLang="zh-TW" sz="3200" b="1" kern="1800" dirty="0">
                <a:solidFill>
                  <a:srgbClr val="0070C0"/>
                </a:solidFill>
                <a:cs typeface="Arial"/>
              </a:rPr>
              <a:t>常用鍵盤快速鍵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A2D6EBC-9CD8-4770-9249-AAA74E8BE59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13813"/>
              </p:ext>
            </p:extLst>
          </p:nvPr>
        </p:nvGraphicFramePr>
        <p:xfrm>
          <a:off x="251520" y="725488"/>
          <a:ext cx="8712967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文件" r:id="rId3" imgW="5526215" imgH="5291121" progId="Word.Document.12">
                  <p:embed/>
                </p:oleObj>
              </mc:Choice>
              <mc:Fallback>
                <p:oleObj name="文件" r:id="rId3" imgW="5526215" imgH="5291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725488"/>
                        <a:ext cx="8712967" cy="387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65125" y="4603750"/>
            <a:ext cx="6767430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support.google.com/chromebook/answer/183101?hl=zh-Hant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0038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r>
              <a:rPr lang="en-US" altLang="zh-TW" smtClean="0"/>
              <a:t>|       </a:t>
            </a:r>
            <a:fld id="{35A44EFE-6993-47A9-A5AF-78745BF6169A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316721" y="7258"/>
            <a:ext cx="8431743" cy="8925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Chromebook </a:t>
            </a:r>
            <a:r>
              <a:rPr lang="zh-TW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觸控板手勢操作</a:t>
            </a:r>
            <a:endParaRPr lang="en-US" altLang="zh-TW" sz="32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algn="ctr"/>
            <a:r>
              <a:rPr lang="zh-TW" altLang="zh-TW" sz="2000" b="1" spc="80" dirty="0" smtClean="0">
                <a:solidFill>
                  <a:srgbClr val="0000FF"/>
                </a:solidFill>
                <a:latin typeface="+mn-ea"/>
                <a:ea typeface="+mn-ea"/>
                <a:cs typeface="新細明體"/>
              </a:rPr>
              <a:t>（</a:t>
            </a:r>
            <a:r>
              <a:rPr lang="zh-TW" altLang="zh-TW" sz="2000" b="1" spc="80" dirty="0">
                <a:solidFill>
                  <a:srgbClr val="0000FF"/>
                </a:solidFill>
                <a:latin typeface="+mn-ea"/>
                <a:ea typeface="+mn-ea"/>
                <a:cs typeface="新細明體"/>
              </a:rPr>
              <a:t>單按左鍵，雙按右鍵，雙指滑動捲頁，單點按住另一指拖曳</a:t>
            </a:r>
            <a:r>
              <a:rPr lang="zh-TW" altLang="zh-TW" sz="2000" b="1" spc="80" dirty="0" smtClean="0">
                <a:solidFill>
                  <a:srgbClr val="0000FF"/>
                </a:solidFill>
                <a:latin typeface="+mn-ea"/>
                <a:ea typeface="+mn-ea"/>
                <a:cs typeface="新細明體"/>
              </a:rPr>
              <a:t>）</a:t>
            </a:r>
            <a:endParaRPr lang="zh-TW" altLang="zh-TW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1081088"/>
            <a:ext cx="1343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3149600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517" y="1081088"/>
            <a:ext cx="1352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042" y="3149600"/>
            <a:ext cx="134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75934" y="1072621"/>
            <a:ext cx="1896533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zh-TW" sz="1200" b="1" dirty="0"/>
              <a:t>點擊</a:t>
            </a:r>
            <a:r>
              <a:rPr lang="zh-TW" altLang="zh-TW" sz="1200" dirty="0"/>
              <a:t>：</a:t>
            </a:r>
            <a:r>
              <a:rPr lang="zh-TW" altLang="zh-TW" sz="1200" b="1" dirty="0">
                <a:solidFill>
                  <a:srgbClr val="0000FF"/>
                </a:solidFill>
                <a:latin typeface="+mn-ea"/>
                <a:ea typeface="+mn-ea"/>
              </a:rPr>
              <a:t>按下觸控板的下半部。由於「點按」預設為開啟，您可快速輕按觸控板執行點擊。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0" y="3168460"/>
            <a:ext cx="1786467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zh-TW" altLang="zh-TW" sz="1200" b="1" dirty="0">
                <a:solidFill>
                  <a:srgbClr val="FF0000"/>
                </a:solidFill>
              </a:rPr>
              <a:t>點擊滑鼠右鍵</a:t>
            </a:r>
            <a:r>
              <a:rPr lang="zh-TW" altLang="zh-TW" sz="1200" dirty="0">
                <a:solidFill>
                  <a:srgbClr val="FF0000"/>
                </a:solidFill>
              </a:rPr>
              <a:t>：用兩指按一下觸控板，或按住 </a:t>
            </a:r>
            <a:r>
              <a:rPr lang="en-US" altLang="zh-TW" sz="1200" b="1" dirty="0">
                <a:solidFill>
                  <a:srgbClr val="FF0000"/>
                </a:solidFill>
              </a:rPr>
              <a:t>Alt</a:t>
            </a:r>
            <a:r>
              <a:rPr lang="zh-TW" altLang="zh-TW" sz="1200" dirty="0">
                <a:solidFill>
                  <a:srgbClr val="FF0000"/>
                </a:solidFill>
              </a:rPr>
              <a:t> 鍵再按一下觸控板。</a:t>
            </a:r>
            <a:br>
              <a:rPr lang="zh-TW" altLang="zh-TW" sz="1200" dirty="0">
                <a:solidFill>
                  <a:srgbClr val="FF0000"/>
                </a:solidFill>
              </a:rPr>
            </a:br>
            <a:r>
              <a:rPr lang="zh-TW" altLang="zh-TW" sz="1200" b="1" dirty="0">
                <a:solidFill>
                  <a:srgbClr val="0000FF"/>
                </a:solidFill>
                <a:latin typeface="+mn-ea"/>
                <a:ea typeface="+mn-ea"/>
              </a:rPr>
              <a:t>點擊滑鼠中間鍵：用三指按一下觸控板。 </a:t>
            </a:r>
          </a:p>
        </p:txBody>
      </p:sp>
      <p:sp>
        <p:nvSpPr>
          <p:cNvPr id="7" name="矩形 6"/>
          <p:cNvSpPr/>
          <p:nvPr/>
        </p:nvSpPr>
        <p:spPr>
          <a:xfrm>
            <a:off x="6544723" y="1081088"/>
            <a:ext cx="1786467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zh-TW" altLang="zh-TW" sz="1200" b="1" dirty="0"/>
              <a:t>捲動</a:t>
            </a:r>
            <a:r>
              <a:rPr lang="zh-TW" altLang="zh-TW" sz="1200" dirty="0"/>
              <a:t>：</a:t>
            </a:r>
            <a:r>
              <a:rPr lang="zh-TW" altLang="zh-TW" sz="1200" b="1" dirty="0">
                <a:solidFill>
                  <a:srgbClr val="0000FF"/>
                </a:solidFill>
                <a:latin typeface="+mn-ea"/>
                <a:ea typeface="+mn-ea"/>
              </a:rPr>
              <a:t>兩指放在觸控板上，上下移動即可垂直捲動，左右移動即可水平捲動。</a:t>
            </a:r>
          </a:p>
        </p:txBody>
      </p:sp>
      <p:sp>
        <p:nvSpPr>
          <p:cNvPr id="8" name="矩形 7"/>
          <p:cNvSpPr/>
          <p:nvPr/>
        </p:nvSpPr>
        <p:spPr>
          <a:xfrm>
            <a:off x="6544723" y="3195745"/>
            <a:ext cx="1786467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zh-TW" altLang="zh-TW" sz="1200" b="1" dirty="0"/>
              <a:t>拖曳</a:t>
            </a:r>
            <a:r>
              <a:rPr lang="zh-TW" altLang="zh-TW" sz="1200" dirty="0"/>
              <a:t>：</a:t>
            </a:r>
            <a:r>
              <a:rPr lang="zh-TW" altLang="zh-TW" sz="1200" b="1" dirty="0">
                <a:solidFill>
                  <a:srgbClr val="0000FF"/>
                </a:solidFill>
                <a:latin typeface="+mn-ea"/>
                <a:ea typeface="+mn-ea"/>
              </a:rPr>
              <a:t>用一隻手指按一下您要移動的項目，放上第二隻手指移動項目，然後放開兩隻手指，即可將該項目放置在新的位置。</a:t>
            </a:r>
          </a:p>
        </p:txBody>
      </p:sp>
    </p:spTree>
    <p:extLst>
      <p:ext uri="{BB962C8B-B14F-4D97-AF65-F5344CB8AC3E}">
        <p14:creationId xmlns:p14="http://schemas.microsoft.com/office/powerpoint/2010/main" val="314739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713" y="123479"/>
            <a:ext cx="8416925" cy="360039"/>
          </a:xfrm>
        </p:spPr>
        <p:txBody>
          <a:bodyPr/>
          <a:lstStyle/>
          <a:p>
            <a:pPr algn="ctr"/>
            <a:r>
              <a:rPr lang="en-US" altLang="zh-TW" sz="3200" b="1" dirty="0" smtClean="0">
                <a:solidFill>
                  <a:srgbClr val="00B050"/>
                </a:solidFill>
              </a:rPr>
              <a:t>Agenda</a:t>
            </a:r>
            <a:endParaRPr lang="zh-TW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>
          <a:xfrm>
            <a:off x="365125" y="627534"/>
            <a:ext cx="8418513" cy="4049241"/>
          </a:xfrm>
          <a:ln w="25400">
            <a:noFill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Chrome 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使用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情境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影片展示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b="1" dirty="0">
                <a:solidFill>
                  <a:srgbClr val="0070C0"/>
                </a:solidFill>
                <a:latin typeface="+mn-ea"/>
              </a:rPr>
              <a:t>Chrom</a:t>
            </a: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e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推廣過程</a:t>
            </a: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常</a:t>
            </a:r>
            <a:r>
              <a:rPr lang="zh-TW" altLang="zh-TW" b="1" dirty="0">
                <a:solidFill>
                  <a:srgbClr val="0070C0"/>
                </a:solidFill>
                <a:latin typeface="+mn-ea"/>
              </a:rPr>
              <a:t>被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詢</a:t>
            </a:r>
            <a:r>
              <a:rPr lang="zh-TW" altLang="zh-TW" b="1" dirty="0">
                <a:solidFill>
                  <a:srgbClr val="0070C0"/>
                </a:solidFill>
                <a:latin typeface="+mn-ea"/>
              </a:rPr>
              <a:t>問的</a:t>
            </a: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問題</a:t>
            </a:r>
            <a:endParaRPr lang="en-US" altLang="zh-TW" b="1" dirty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Chrome</a:t>
            </a: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產品</a:t>
            </a:r>
            <a:r>
              <a:rPr lang="zh-TW" altLang="zh-TW" b="1" dirty="0">
                <a:solidFill>
                  <a:srgbClr val="0070C0"/>
                </a:solidFill>
                <a:latin typeface="+mn-ea"/>
              </a:rPr>
              <a:t>特色與操作</a:t>
            </a:r>
            <a:r>
              <a:rPr lang="zh-TW" altLang="zh-TW" b="1" dirty="0" smtClean="0">
                <a:solidFill>
                  <a:srgbClr val="0070C0"/>
                </a:solidFill>
                <a:latin typeface="+mn-ea"/>
              </a:rPr>
              <a:t>應用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相關系統面之設定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Management Console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設定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Google 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Classroom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" altLang="zh-TW" b="1" dirty="0" smtClean="0">
                <a:solidFill>
                  <a:srgbClr val="0070C0"/>
                </a:solidFill>
                <a:latin typeface="+mn-ea"/>
              </a:rPr>
              <a:t>熱門的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[</a:t>
            </a:r>
            <a:r>
              <a:rPr lang="en" altLang="zh-TW" b="1" dirty="0" smtClean="0">
                <a:solidFill>
                  <a:srgbClr val="0070C0"/>
                </a:solidFill>
                <a:latin typeface="+mn-ea"/>
              </a:rPr>
              <a:t>線上應用程式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]</a:t>
            </a:r>
            <a:r>
              <a:rPr lang="en" altLang="zh-TW" b="1" dirty="0" smtClean="0">
                <a:solidFill>
                  <a:srgbClr val="0070C0"/>
                </a:solidFill>
                <a:latin typeface="+mn-ea"/>
              </a:rPr>
              <a:t>擴充推薦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Chrome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管理之教學影片分享</a:t>
            </a:r>
            <a:endParaRPr lang="zh-TW" altLang="en-US" b="1" dirty="0">
              <a:solidFill>
                <a:srgbClr val="0070C0"/>
              </a:solidFill>
              <a:latin typeface="+mn-ea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A2D6EBC-9CD8-4770-9249-AAA74E8BE59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628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       </a:t>
            </a:r>
            <a:fld id="{35A44EFE-6993-47A9-A5AF-78745BF6169A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19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720" y="7258"/>
            <a:ext cx="850375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Chromebook/</a:t>
            </a:r>
            <a:r>
              <a:rPr lang="en-US" altLang="zh-TW" sz="3200" b="1" dirty="0" err="1" smtClean="0">
                <a:solidFill>
                  <a:srgbClr val="0070C0"/>
                </a:solidFill>
                <a:latin typeface="+mn-ea"/>
                <a:ea typeface="+mn-ea"/>
              </a:rPr>
              <a:t>Chromebox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TW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印表機支援</a:t>
            </a:r>
            <a:endParaRPr lang="zh-TW" altLang="zh-TW" sz="3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345" y="1065198"/>
            <a:ext cx="11207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56733" y="728120"/>
            <a:ext cx="5857757" cy="92333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Chromebox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印表機支援有兩種方式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雲端印表機</a:t>
            </a:r>
            <a:endParaRPr lang="zh-TW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6" y="1651451"/>
            <a:ext cx="4638922" cy="23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3" y="3995966"/>
            <a:ext cx="5262658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1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support.google.com/chrome/answer/1069693?hl=zh-Hant</a:t>
            </a:r>
            <a:endParaRPr lang="en-US" altLang="zh-TW" sz="1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20072" y="1246448"/>
            <a:ext cx="2954853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傳統印表機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如要為傳統印表機建立連線，請使用與印表機連接的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電腦啟用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雲端列印連接器。您必需在電腦上安裝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Google Chrome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。如果您使用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XP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，請另外確認已安裝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Microsoft XML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文件規格套件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632" y="843558"/>
            <a:ext cx="1009728" cy="8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274382" y="4578901"/>
            <a:ext cx="6180878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將印表機與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 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連接，這樣是無法列印的！</a:t>
            </a:r>
          </a:p>
        </p:txBody>
      </p:sp>
    </p:spTree>
    <p:extLst>
      <p:ext uri="{BB962C8B-B14F-4D97-AF65-F5344CB8AC3E}">
        <p14:creationId xmlns:p14="http://schemas.microsoft.com/office/powerpoint/2010/main" val="40050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r>
              <a:rPr lang="en-US" altLang="zh-TW" smtClean="0"/>
              <a:t>|       </a:t>
            </a:r>
            <a:fld id="{35A44EFE-6993-47A9-A5AF-78745BF6169A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77800" y="123478"/>
            <a:ext cx="8714680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Chrome </a:t>
            </a:r>
            <a:r>
              <a:rPr lang="zh-TW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產品之</a:t>
            </a:r>
            <a:r>
              <a:rPr lang="zh-TW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系統重置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</a:rPr>
              <a:t>/ </a:t>
            </a:r>
            <a:r>
              <a:rPr lang="zh-TW" altLang="zh-TW" sz="3200" b="1" dirty="0" smtClean="0">
                <a:solidFill>
                  <a:srgbClr val="0070C0"/>
                </a:solidFill>
                <a:latin typeface="+mn-ea"/>
              </a:rPr>
              <a:t>還原</a:t>
            </a:r>
            <a:endParaRPr lang="zh-TW" altLang="zh-TW" sz="3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7800" y="653589"/>
            <a:ext cx="4357340" cy="1323439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r>
              <a:rPr lang="zh-TW" altLang="zh-TW" sz="2000" dirty="0">
                <a:latin typeface="+mn-ea"/>
                <a:ea typeface="+mn-ea"/>
              </a:rPr>
              <a:t>系統重</a:t>
            </a:r>
            <a:r>
              <a:rPr lang="zh-TW" altLang="zh-TW" sz="2000" dirty="0" smtClean="0">
                <a:latin typeface="+mn-ea"/>
                <a:ea typeface="+mn-ea"/>
              </a:rPr>
              <a:t>置的方法有二種</a:t>
            </a:r>
            <a:r>
              <a:rPr lang="en-US" altLang="zh-TW" sz="2000" dirty="0" smtClean="0">
                <a:latin typeface="+mn-ea"/>
                <a:ea typeface="+mn-ea"/>
              </a:rPr>
              <a:t>:</a:t>
            </a:r>
          </a:p>
          <a:p>
            <a:r>
              <a:rPr lang="en-US" altLang="zh-TW" sz="2000" dirty="0" smtClean="0">
                <a:latin typeface="+mn-ea"/>
                <a:ea typeface="+mn-ea"/>
              </a:rPr>
              <a:t>1.</a:t>
            </a:r>
            <a:r>
              <a:rPr lang="zh-TW" altLang="zh-TW" sz="2000" dirty="0" smtClean="0">
                <a:latin typeface="+mn-ea"/>
                <a:ea typeface="+mn-ea"/>
              </a:rPr>
              <a:t>利用</a:t>
            </a:r>
            <a:r>
              <a:rPr lang="en-US" altLang="zh-TW" sz="2000" dirty="0" smtClean="0">
                <a:latin typeface="+mn-ea"/>
                <a:ea typeface="+mn-ea"/>
              </a:rPr>
              <a:t>[</a:t>
            </a:r>
            <a:r>
              <a:rPr lang="zh-TW" altLang="zh-TW" sz="2000" dirty="0" smtClean="0">
                <a:latin typeface="+mn-ea"/>
                <a:ea typeface="+mn-ea"/>
              </a:rPr>
              <a:t>設定</a:t>
            </a:r>
            <a:r>
              <a:rPr lang="en-US" altLang="zh-TW" sz="2000" dirty="0" smtClean="0">
                <a:latin typeface="+mn-ea"/>
                <a:ea typeface="+mn-ea"/>
              </a:rPr>
              <a:t>] </a:t>
            </a:r>
            <a:r>
              <a:rPr lang="zh-TW" altLang="zh-TW" sz="2000" dirty="0" smtClean="0">
                <a:latin typeface="+mn-ea"/>
                <a:ea typeface="+mn-ea"/>
              </a:rPr>
              <a:t>的 </a:t>
            </a:r>
            <a:r>
              <a:rPr lang="en-US" altLang="zh-TW" sz="2000" dirty="0" err="1" smtClean="0">
                <a:latin typeface="+mn-ea"/>
                <a:ea typeface="+mn-ea"/>
              </a:rPr>
              <a:t>Powerwash</a:t>
            </a:r>
            <a:r>
              <a:rPr lang="en-US" altLang="zh-TW" sz="2000" dirty="0" smtClean="0">
                <a:latin typeface="+mn-ea"/>
                <a:ea typeface="+mn-ea"/>
              </a:rPr>
              <a:t> </a:t>
            </a:r>
            <a:r>
              <a:rPr lang="zh-TW" altLang="zh-TW" sz="2000" dirty="0" smtClean="0">
                <a:latin typeface="+mn-ea"/>
                <a:ea typeface="+mn-ea"/>
              </a:rPr>
              <a:t>重置</a:t>
            </a:r>
            <a:r>
              <a:rPr lang="en-US" altLang="zh-TW" sz="2000" dirty="0" smtClean="0">
                <a:latin typeface="+mn-ea"/>
                <a:ea typeface="+mn-ea"/>
              </a:rPr>
              <a:t>.</a:t>
            </a:r>
          </a:p>
          <a:p>
            <a:r>
              <a:rPr lang="en-US" altLang="zh-TW" sz="2000" dirty="0" smtClean="0">
                <a:latin typeface="+mn-ea"/>
                <a:ea typeface="+mn-ea"/>
              </a:rPr>
              <a:t>2.</a:t>
            </a:r>
            <a:r>
              <a:rPr lang="zh-TW" altLang="zh-TW" sz="2000" dirty="0" smtClean="0">
                <a:latin typeface="+mn-ea"/>
                <a:ea typeface="+mn-ea"/>
              </a:rPr>
              <a:t>在登入頁面</a:t>
            </a:r>
            <a:r>
              <a:rPr lang="en-US" altLang="zh-TW" sz="2000" dirty="0" smtClean="0">
                <a:latin typeface="+mn-ea"/>
                <a:ea typeface="+mn-ea"/>
              </a:rPr>
              <a:t>,</a:t>
            </a:r>
            <a:r>
              <a:rPr lang="zh-TW" altLang="zh-TW" sz="2000" dirty="0" smtClean="0">
                <a:latin typeface="+mn-ea"/>
                <a:ea typeface="+mn-ea"/>
              </a:rPr>
              <a:t>利用 </a:t>
            </a:r>
            <a:r>
              <a:rPr lang="en-US" altLang="zh-TW" sz="2000" dirty="0" smtClean="0">
                <a:latin typeface="+mn-ea"/>
                <a:ea typeface="+mn-ea"/>
              </a:rPr>
              <a:t>Hot</a:t>
            </a:r>
            <a:r>
              <a:rPr lang="zh-TW" altLang="zh-TW" sz="2000" dirty="0" smtClean="0">
                <a:latin typeface="+mn-ea"/>
                <a:ea typeface="+mn-ea"/>
              </a:rPr>
              <a:t> </a:t>
            </a:r>
            <a:r>
              <a:rPr lang="en-US" altLang="zh-TW" sz="2000" dirty="0" smtClean="0">
                <a:latin typeface="+mn-ea"/>
                <a:ea typeface="+mn-ea"/>
              </a:rPr>
              <a:t>Key </a:t>
            </a:r>
            <a:r>
              <a:rPr lang="zh-TW" altLang="zh-TW" sz="2000" dirty="0" smtClean="0">
                <a:latin typeface="+mn-ea"/>
                <a:ea typeface="+mn-ea"/>
              </a:rPr>
              <a:t>重置</a:t>
            </a:r>
            <a:r>
              <a:rPr lang="en-US" altLang="zh-TW" sz="2000" dirty="0" smtClean="0">
                <a:latin typeface="+mn-ea"/>
                <a:ea typeface="+mn-ea"/>
              </a:rPr>
              <a:t>.</a:t>
            </a:r>
          </a:p>
          <a:p>
            <a:r>
              <a:rPr lang="en-US" altLang="zh-TW" sz="2000" b="1" dirty="0" err="1" smtClean="0">
                <a:solidFill>
                  <a:srgbClr val="FF0000"/>
                </a:solidFill>
                <a:latin typeface="+mn-ea"/>
                <a:ea typeface="+mn-ea"/>
              </a:rPr>
              <a:t>Ctrl+Alt+Shift+R</a:t>
            </a:r>
            <a:endParaRPr lang="zh-TW" altLang="zh-TW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6016" y="662912"/>
            <a:ext cx="4104456" cy="1323439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 numCol="1">
            <a:spAutoFit/>
          </a:bodyPr>
          <a:lstStyle/>
          <a:p>
            <a:r>
              <a:rPr lang="zh-TW" altLang="zh-TW" sz="2000" dirty="0" smtClean="0">
                <a:latin typeface="+mn-ea"/>
                <a:ea typeface="+mn-ea"/>
              </a:rPr>
              <a:t>系統還原的</a:t>
            </a:r>
            <a:r>
              <a:rPr lang="zh-TW" altLang="zh-TW" sz="2000" dirty="0">
                <a:latin typeface="+mn-ea"/>
                <a:ea typeface="+mn-ea"/>
              </a:rPr>
              <a:t>方法</a:t>
            </a:r>
            <a:r>
              <a:rPr lang="zh-TW" altLang="zh-TW" sz="2000" dirty="0" smtClean="0">
                <a:latin typeface="+mn-ea"/>
                <a:ea typeface="+mn-ea"/>
              </a:rPr>
              <a:t>有一種</a:t>
            </a:r>
            <a:r>
              <a:rPr lang="en-US" altLang="zh-TW" sz="2000" dirty="0" smtClean="0">
                <a:latin typeface="+mn-ea"/>
                <a:ea typeface="+mn-ea"/>
              </a:rPr>
              <a:t>:</a:t>
            </a:r>
          </a:p>
          <a:p>
            <a:r>
              <a:rPr lang="en-US" altLang="zh-TW" sz="2000" dirty="0" smtClean="0">
                <a:latin typeface="+mn-ea"/>
                <a:ea typeface="+mn-ea"/>
              </a:rPr>
              <a:t>1.</a:t>
            </a:r>
            <a:r>
              <a:rPr lang="zh-TW" altLang="zh-TW" sz="2000" dirty="0" smtClean="0">
                <a:latin typeface="+mn-ea"/>
                <a:ea typeface="+mn-ea"/>
              </a:rPr>
              <a:t>下載 安裝</a:t>
            </a:r>
            <a:r>
              <a:rPr lang="en-US" altLang="zh-TW" sz="2000" dirty="0">
                <a:latin typeface="+mn-ea"/>
                <a:ea typeface="+mn-ea"/>
              </a:rPr>
              <a:t>[</a:t>
            </a:r>
            <a:r>
              <a:rPr lang="zh-TW" altLang="zh-TW" sz="2000" dirty="0" smtClean="0">
                <a:latin typeface="+mn-ea"/>
                <a:ea typeface="+mn-ea"/>
              </a:rPr>
              <a:t> </a:t>
            </a:r>
            <a:r>
              <a:rPr lang="en-US" altLang="zh-TW" sz="2000" dirty="0" smtClean="0">
                <a:latin typeface="+mn-ea"/>
                <a:ea typeface="+mn-ea"/>
              </a:rPr>
              <a:t>Recovery</a:t>
            </a:r>
            <a:r>
              <a:rPr lang="zh-TW" altLang="en-US" sz="2000" dirty="0" smtClean="0">
                <a:latin typeface="+mn-ea"/>
                <a:ea typeface="+mn-ea"/>
              </a:rPr>
              <a:t> </a:t>
            </a:r>
            <a:r>
              <a:rPr lang="en-US" altLang="zh-TW" sz="2000" dirty="0">
                <a:latin typeface="+mn-ea"/>
                <a:ea typeface="+mn-ea"/>
              </a:rPr>
              <a:t>]</a:t>
            </a:r>
            <a:r>
              <a:rPr lang="en-US" altLang="zh-TW" sz="2000" dirty="0" smtClean="0">
                <a:latin typeface="+mn-ea"/>
                <a:ea typeface="+mn-ea"/>
              </a:rPr>
              <a:t> APP</a:t>
            </a:r>
          </a:p>
          <a:p>
            <a:r>
              <a:rPr lang="en-US" altLang="zh-TW" sz="2000" dirty="0" smtClean="0">
                <a:latin typeface="+mn-ea"/>
                <a:ea typeface="+mn-ea"/>
              </a:rPr>
              <a:t>2.</a:t>
            </a:r>
            <a:r>
              <a:rPr lang="zh-TW" altLang="zh-TW" sz="2000" dirty="0" smtClean="0">
                <a:latin typeface="+mn-ea"/>
                <a:ea typeface="+mn-ea"/>
              </a:rPr>
              <a:t>建立 </a:t>
            </a:r>
            <a:r>
              <a:rPr lang="en-US" altLang="zh-TW" sz="2000" dirty="0" smtClean="0">
                <a:latin typeface="+mn-ea"/>
                <a:ea typeface="+mn-ea"/>
              </a:rPr>
              <a:t>Recovery Image</a:t>
            </a:r>
          </a:p>
          <a:p>
            <a:r>
              <a:rPr lang="en-US" altLang="zh-TW" sz="2000" dirty="0" smtClean="0">
                <a:latin typeface="+mn-ea"/>
                <a:ea typeface="+mn-ea"/>
              </a:rPr>
              <a:t>3.esc+             + Power </a:t>
            </a:r>
            <a:r>
              <a:rPr lang="zh-TW" altLang="zh-TW" sz="2000" dirty="0" smtClean="0">
                <a:latin typeface="+mn-ea"/>
                <a:ea typeface="+mn-ea"/>
              </a:rPr>
              <a:t>鈕</a:t>
            </a:r>
            <a:endParaRPr lang="en-US" altLang="zh-TW" sz="2000" dirty="0"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7" y="1673409"/>
            <a:ext cx="5921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2139701"/>
            <a:ext cx="4357340" cy="270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139702"/>
            <a:ext cx="4104456" cy="270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6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8A8B8-8FCC-42F4-8543-678B57D29CE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2051" name="Picture 3" descr="Google Classroom 教學平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4020319" y="2606800"/>
            <a:ext cx="1368152" cy="5760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Google</a:t>
            </a:r>
          </a:p>
          <a:p>
            <a:pPr algn="ctr"/>
            <a:r>
              <a:rPr lang="zh-TW" altLang="en-US" sz="1600" dirty="0"/>
              <a:t>教學平台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707904" y="195486"/>
            <a:ext cx="2327688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b="1" dirty="0" smtClean="0">
                <a:latin typeface="+mn-ea"/>
                <a:ea typeface="+mn-ea"/>
              </a:rPr>
              <a:t>Google  </a:t>
            </a:r>
            <a:r>
              <a:rPr lang="zh-TW" altLang="en-US" sz="2400" b="1" dirty="0" smtClean="0">
                <a:latin typeface="+mn-ea"/>
                <a:ea typeface="+mn-ea"/>
              </a:rPr>
              <a:t>教學平台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</a:pPr>
            <a:r>
              <a:rPr lang="zh-TW" altLang="en-US" sz="2400" b="1" dirty="0">
                <a:latin typeface="+mn-ea"/>
                <a:ea typeface="+mn-ea"/>
              </a:rPr>
              <a:t>架構圖</a:t>
            </a:r>
            <a:endParaRPr lang="zh-TW" altLang="en-US" sz="24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23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771550"/>
            <a:ext cx="6192688" cy="1052994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+mn-ea"/>
                <a:ea typeface="+mn-ea"/>
              </a:rPr>
              <a:t>Management  Console</a:t>
            </a:r>
            <a:br>
              <a:rPr lang="en-US" altLang="zh-TW" b="1" dirty="0" smtClean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設定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60F7E-BF8E-4752-A3EA-71DCEBC1B1D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1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3123750" y="1378850"/>
            <a:ext cx="2896499" cy="757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Google Management Console</a:t>
            </a:r>
          </a:p>
        </p:txBody>
      </p:sp>
      <p:cxnSp>
        <p:nvCxnSpPr>
          <p:cNvPr id="110" name="Shape 110"/>
          <p:cNvCxnSpPr/>
          <p:nvPr/>
        </p:nvCxnSpPr>
        <p:spPr>
          <a:xfrm rot="10800000">
            <a:off x="3711649" y="1222449"/>
            <a:ext cx="848100" cy="19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/>
          <p:nvPr/>
        </p:nvSpPr>
        <p:spPr>
          <a:xfrm>
            <a:off x="2113331" y="745100"/>
            <a:ext cx="2216344" cy="429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zh-TW" altLang="en-US" sz="1600" b="1" dirty="0">
                <a:solidFill>
                  <a:srgbClr val="FFFFFF"/>
                </a:solidFill>
              </a:rPr>
              <a:t>聰明的過濾不適當的內容</a:t>
            </a:r>
            <a:endParaRPr lang="en" sz="1600" b="1" dirty="0">
              <a:solidFill>
                <a:srgbClr val="FFFFFF"/>
              </a:solidFill>
            </a:endParaRPr>
          </a:p>
        </p:txBody>
      </p:sp>
      <p:cxnSp>
        <p:nvCxnSpPr>
          <p:cNvPr id="112" name="Shape 112"/>
          <p:cNvCxnSpPr/>
          <p:nvPr/>
        </p:nvCxnSpPr>
        <p:spPr>
          <a:xfrm flipH="1">
            <a:off x="1993525" y="1971500"/>
            <a:ext cx="1035299" cy="704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1343675" y="2325650"/>
            <a:ext cx="6861599" cy="17732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4" name="Shape 114"/>
          <p:cNvCxnSpPr>
            <a:stCxn id="109" idx="2"/>
            <a:endCxn id="113" idx="7"/>
          </p:cNvCxnSpPr>
          <p:nvPr/>
        </p:nvCxnSpPr>
        <p:spPr>
          <a:xfrm>
            <a:off x="6017836" y="1757750"/>
            <a:ext cx="1182600" cy="827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>
            <a:stCxn id="109" idx="0"/>
          </p:cNvCxnSpPr>
          <p:nvPr/>
        </p:nvCxnSpPr>
        <p:spPr>
          <a:xfrm>
            <a:off x="3132734" y="1757750"/>
            <a:ext cx="777300" cy="2328299"/>
          </a:xfrm>
          <a:prstGeom prst="curvedConnector4">
            <a:avLst>
              <a:gd name="adj1" fmla="val 22056"/>
              <a:gd name="adj2" fmla="val 60623"/>
            </a:avLst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16" name="Shape 116"/>
          <p:cNvCxnSpPr>
            <a:stCxn id="109" idx="2"/>
          </p:cNvCxnSpPr>
          <p:nvPr/>
        </p:nvCxnSpPr>
        <p:spPr>
          <a:xfrm>
            <a:off x="6017836" y="1757750"/>
            <a:ext cx="469500" cy="2229299"/>
          </a:xfrm>
          <a:prstGeom prst="curvedConnector2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17" name="Shape 117"/>
          <p:cNvSpPr/>
          <p:nvPr/>
        </p:nvSpPr>
        <p:spPr>
          <a:xfrm>
            <a:off x="564934" y="1971500"/>
            <a:ext cx="2558816" cy="35415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altLang="en-US" sz="1600" b="1" dirty="0" smtClean="0"/>
              <a:t>輕鬆部署應用程式及主題</a:t>
            </a:r>
            <a:endParaRPr lang="en" sz="1600" b="1" dirty="0"/>
          </a:p>
        </p:txBody>
      </p:sp>
      <p:sp>
        <p:nvSpPr>
          <p:cNvPr id="118" name="Shape 118"/>
          <p:cNvSpPr/>
          <p:nvPr/>
        </p:nvSpPr>
        <p:spPr>
          <a:xfrm>
            <a:off x="264300" y="2066000"/>
            <a:ext cx="275399" cy="28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476325" y="2756750"/>
            <a:ext cx="2434199" cy="2313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600" b="1" dirty="0" smtClean="0">
                <a:latin typeface="+mn-ea"/>
                <a:ea typeface="+mn-ea"/>
              </a:rPr>
              <a:t>有效的安全控制</a:t>
            </a:r>
            <a:endParaRPr lang="en" sz="1600" b="1" dirty="0">
              <a:latin typeface="+mn-ea"/>
              <a:ea typeface="+mn-e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145875" y="2728400"/>
            <a:ext cx="275399" cy="28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035475" y="3085200"/>
            <a:ext cx="2630099" cy="480624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600" b="1" dirty="0" smtClean="0">
                <a:latin typeface="+mn-ea"/>
                <a:ea typeface="+mn-ea"/>
              </a:rPr>
              <a:t>部署書籤、桌面、</a:t>
            </a:r>
            <a:endParaRPr lang="en-US" altLang="zh-TW" sz="1600" b="1" dirty="0" smtClean="0">
              <a:latin typeface="+mn-ea"/>
              <a:ea typeface="+mn-e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altLang="zh-TW" sz="1600" b="1" dirty="0" smtClean="0">
                <a:latin typeface="+mn-ea"/>
                <a:ea typeface="+mn-ea"/>
              </a:rPr>
              <a:t>URL</a:t>
            </a:r>
            <a:r>
              <a:rPr lang="zh-TW" altLang="en-US" sz="1600" b="1" dirty="0" smtClean="0">
                <a:latin typeface="+mn-ea"/>
                <a:ea typeface="+mn-ea"/>
              </a:rPr>
              <a:t>等政策</a:t>
            </a:r>
            <a:endParaRPr lang="en" sz="1600" b="1" dirty="0">
              <a:latin typeface="+mn-ea"/>
              <a:ea typeface="+mn-e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682975" y="3156150"/>
            <a:ext cx="275399" cy="28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013925" y="1971500"/>
            <a:ext cx="2950563" cy="456234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600" b="1" dirty="0" smtClean="0">
                <a:latin typeface="+mn-ea"/>
                <a:ea typeface="+mn-ea"/>
              </a:rPr>
              <a:t>預載安裝</a:t>
            </a:r>
            <a:r>
              <a:rPr lang="en-US" altLang="zh-TW" sz="1600" b="1" dirty="0" smtClean="0">
                <a:latin typeface="+mn-ea"/>
                <a:ea typeface="+mn-ea"/>
              </a:rPr>
              <a:t>APPs </a:t>
            </a:r>
            <a:r>
              <a:rPr lang="zh-TW" altLang="en-US" sz="1600" b="1" dirty="0" smtClean="0">
                <a:latin typeface="+mn-ea"/>
                <a:ea typeface="+mn-ea"/>
              </a:rPr>
              <a:t>、印表機、</a:t>
            </a:r>
            <a:endParaRPr lang="en-US" altLang="zh-TW" sz="1600" b="1" dirty="0" smtClean="0">
              <a:latin typeface="+mn-ea"/>
              <a:ea typeface="+mn-e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altLang="en-US" sz="1600" b="1" dirty="0" smtClean="0">
                <a:latin typeface="+mn-ea"/>
                <a:ea typeface="+mn-ea"/>
              </a:rPr>
              <a:t>網路等</a:t>
            </a:r>
            <a:endParaRPr lang="en" sz="1600" b="1" dirty="0">
              <a:latin typeface="+mn-ea"/>
              <a:ea typeface="+mn-e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661425" y="2027600"/>
            <a:ext cx="275399" cy="28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841489" y="253250"/>
            <a:ext cx="1450591" cy="288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Internet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822" y="37275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973" y="3780775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622" y="40323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397" y="3350875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322" y="30852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397" y="35151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647" y="35151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298" y="3869125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498" y="398705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323" y="3780775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847" y="401485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297" y="275675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797" y="3184500"/>
            <a:ext cx="615867" cy="4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772" y="3350875"/>
            <a:ext cx="615867" cy="42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4763812" y="745100"/>
            <a:ext cx="2436624" cy="429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FFFFFF"/>
                </a:solidFill>
              </a:rPr>
              <a:t>Classroom Monitoring Solutions</a:t>
            </a:r>
          </a:p>
        </p:txBody>
      </p:sp>
      <p:cxnSp>
        <p:nvCxnSpPr>
          <p:cNvPr id="141" name="Shape 141"/>
          <p:cNvCxnSpPr>
            <a:endCxn id="140" idx="2"/>
          </p:cNvCxnSpPr>
          <p:nvPr/>
        </p:nvCxnSpPr>
        <p:spPr>
          <a:xfrm flipV="1">
            <a:off x="5617012" y="1174999"/>
            <a:ext cx="365112" cy="25680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endCxn id="125" idx="2"/>
          </p:cNvCxnSpPr>
          <p:nvPr/>
        </p:nvCxnSpPr>
        <p:spPr>
          <a:xfrm flipV="1">
            <a:off x="3832712" y="397250"/>
            <a:ext cx="8777" cy="3187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>
            <a:endCxn id="125" idx="4"/>
          </p:cNvCxnSpPr>
          <p:nvPr/>
        </p:nvCxnSpPr>
        <p:spPr>
          <a:xfrm flipH="1" flipV="1">
            <a:off x="4566785" y="541250"/>
            <a:ext cx="995252" cy="1636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2" name="文字方塊 1"/>
          <p:cNvSpPr txBox="1"/>
          <p:nvPr/>
        </p:nvSpPr>
        <p:spPr>
          <a:xfrm>
            <a:off x="7377882" y="179864"/>
            <a:ext cx="1231106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架構圖</a:t>
            </a:r>
          </a:p>
        </p:txBody>
      </p:sp>
    </p:spTree>
    <p:extLst>
      <p:ext uri="{BB962C8B-B14F-4D97-AF65-F5344CB8AC3E}">
        <p14:creationId xmlns:p14="http://schemas.microsoft.com/office/powerpoint/2010/main" val="499359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484" y="123478"/>
            <a:ext cx="8229600" cy="576064"/>
          </a:xfrm>
        </p:spPr>
        <p:txBody>
          <a:bodyPr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管理控制台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+mn-ea"/>
                <a:ea typeface="+mn-ea"/>
              </a:rPr>
              <a:t>https://admin.google.com</a:t>
            </a:r>
            <a:endParaRPr lang="zh-TW" altLang="en-US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8784976" cy="396044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6012160" y="1275606"/>
            <a:ext cx="1080120" cy="10008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39551" y="1275606"/>
            <a:ext cx="1368153" cy="10081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348135" y="1275606"/>
            <a:ext cx="1259930" cy="10008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139951" y="1275606"/>
            <a:ext cx="1224137" cy="10008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068330" y="2571750"/>
            <a:ext cx="1080120" cy="10008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844308" y="1347614"/>
            <a:ext cx="1080120" cy="10008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49548"/>
          </a:xfrm>
        </p:spPr>
        <p:txBody>
          <a:bodyPr/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</a:rPr>
              <a:t>Chrome </a:t>
            </a:r>
            <a:r>
              <a:rPr lang="zh-TW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管理服務</a:t>
            </a:r>
            <a:endParaRPr lang="zh-TW" altLang="en-US" sz="3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627534"/>
            <a:ext cx="8291264" cy="4298296"/>
          </a:xfrm>
          <a:ln w="25400">
            <a:solidFill>
              <a:srgbClr val="0000FF"/>
            </a:solidFill>
          </a:ln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rgbClr val="00B050"/>
                </a:solidFill>
                <a:latin typeface="+mn-ea"/>
              </a:rPr>
              <a:t>使用者設定</a:t>
            </a:r>
            <a:endParaRPr lang="en-US" altLang="zh-TW" sz="1800" b="1" dirty="0" smtClean="0">
              <a:solidFill>
                <a:srgbClr val="00B05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latin typeface="+mn-ea"/>
              </a:rPr>
              <a:t>管理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瀏器和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裝置的使用者層級設定</a:t>
            </a:r>
            <a:endParaRPr lang="en-US" altLang="zh-TW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B050"/>
                </a:solidFill>
                <a:latin typeface="+mn-ea"/>
              </a:rPr>
              <a:t>公開工作階段</a:t>
            </a:r>
            <a:r>
              <a:rPr lang="zh-TW" altLang="en-US" sz="1800" b="1" dirty="0" smtClean="0">
                <a:solidFill>
                  <a:srgbClr val="00B050"/>
                </a:solidFill>
                <a:latin typeface="+mn-ea"/>
              </a:rPr>
              <a:t>設定</a:t>
            </a:r>
            <a:endParaRPr lang="en-US" altLang="zh-TW" sz="1800" b="1" dirty="0" smtClean="0">
              <a:solidFill>
                <a:srgbClr val="00B05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latin typeface="+mn-ea"/>
              </a:rPr>
              <a:t>管理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裝置的公開工作階段設定</a:t>
            </a:r>
            <a:endParaRPr lang="en-US" altLang="zh-TW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B050"/>
                </a:solidFill>
                <a:latin typeface="+mn-ea"/>
              </a:rPr>
              <a:t>裝置</a:t>
            </a:r>
            <a:r>
              <a:rPr lang="zh-TW" altLang="en-US" sz="1800" b="1" dirty="0" smtClean="0">
                <a:solidFill>
                  <a:srgbClr val="00B050"/>
                </a:solidFill>
                <a:latin typeface="+mn-ea"/>
              </a:rPr>
              <a:t>設定</a:t>
            </a:r>
            <a:endParaRPr lang="en-US" altLang="zh-TW" sz="1800" b="1" dirty="0" smtClean="0">
              <a:solidFill>
                <a:srgbClr val="00B05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latin typeface="+mn-ea"/>
              </a:rPr>
              <a:t>管理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裝置設定</a:t>
            </a:r>
            <a:endParaRPr lang="en-US" altLang="zh-TW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rgbClr val="00B050"/>
                </a:solidFill>
                <a:latin typeface="+mn-ea"/>
              </a:rPr>
              <a:t>裝置</a:t>
            </a:r>
            <a:endParaRPr lang="en-US" altLang="zh-TW" sz="1800" b="1" dirty="0" smtClean="0">
              <a:solidFill>
                <a:srgbClr val="00B05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+mn-ea"/>
              </a:rPr>
              <a:t>查看及</a:t>
            </a:r>
            <a:r>
              <a:rPr lang="zh-TW" altLang="en-US" b="1" dirty="0" smtClean="0">
                <a:latin typeface="+mn-ea"/>
              </a:rPr>
              <a:t>管理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裝置</a:t>
            </a:r>
            <a:endParaRPr lang="en-US" altLang="zh-TW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B050"/>
                </a:solidFill>
                <a:latin typeface="+mn-ea"/>
              </a:rPr>
              <a:t>應用程式</a:t>
            </a:r>
            <a:r>
              <a:rPr lang="zh-TW" altLang="en-US" sz="1800" b="1" dirty="0" smtClean="0">
                <a:solidFill>
                  <a:srgbClr val="00B050"/>
                </a:solidFill>
                <a:latin typeface="+mn-ea"/>
              </a:rPr>
              <a:t>管理</a:t>
            </a:r>
            <a:endParaRPr lang="en-US" altLang="zh-TW" sz="1800" b="1" dirty="0" smtClean="0">
              <a:solidFill>
                <a:srgbClr val="00B05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+mn-ea"/>
              </a:rPr>
              <a:t>尋找及</a:t>
            </a:r>
            <a:r>
              <a:rPr lang="zh-TW" altLang="en-US" b="1" dirty="0" smtClean="0">
                <a:latin typeface="+mn-ea"/>
              </a:rPr>
              <a:t>管理</a:t>
            </a:r>
            <a:r>
              <a:rPr lang="en-US" altLang="zh-TW" b="1" dirty="0" smtClean="0">
                <a:latin typeface="+mn-ea"/>
              </a:rPr>
              <a:t>Chrome</a:t>
            </a:r>
            <a:r>
              <a:rPr lang="zh-TW" altLang="en-US" b="1" dirty="0" smtClean="0">
                <a:latin typeface="+mn-ea"/>
              </a:rPr>
              <a:t>應用程式</a:t>
            </a:r>
            <a:endParaRPr lang="zh-TW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20275" y="153049"/>
            <a:ext cx="4603800" cy="695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971600" y="227735"/>
            <a:ext cx="8280920" cy="546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76" y="848916"/>
            <a:ext cx="4140412" cy="398313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4" y="848916"/>
            <a:ext cx="4423733" cy="398313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9" name="圓角矩形 8"/>
          <p:cNvSpPr/>
          <p:nvPr/>
        </p:nvSpPr>
        <p:spPr>
          <a:xfrm>
            <a:off x="2627784" y="1685793"/>
            <a:ext cx="1376536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Shape 153"/>
          <p:cNvSpPr txBox="1">
            <a:spLocks noGrp="1"/>
          </p:cNvSpPr>
          <p:nvPr>
            <p:ph type="title"/>
          </p:nvPr>
        </p:nvSpPr>
        <p:spPr>
          <a:xfrm>
            <a:off x="768757" y="51471"/>
            <a:ext cx="7750499" cy="67587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20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TW" sz="2000" b="1" dirty="0" smtClean="0">
                <a:solidFill>
                  <a:srgbClr val="0070C0"/>
                </a:solidFill>
                <a:latin typeface="+mn-ea"/>
                <a:ea typeface="+mn-ea"/>
              </a:rPr>
              <a:t>§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 §</a:t>
            </a:r>
            <a:r>
              <a:rPr lang="zh-TW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   使用者設定   </a:t>
            </a:r>
            <a:r>
              <a:rPr lang="en-US" altLang="zh-TW" sz="2000" b="1" dirty="0" smtClean="0">
                <a:solidFill>
                  <a:srgbClr val="0070C0"/>
                </a:solidFill>
                <a:latin typeface="+mn-ea"/>
              </a:rPr>
              <a:t>§ §</a:t>
            </a:r>
            <a:r>
              <a:rPr lang="zh-TW" altLang="en-US" sz="20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說明</a:t>
            </a:r>
            <a:r>
              <a:rPr lang="en-US" altLang="zh-TW" sz="2000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sz="2000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應用程式和擴充功能 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/  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強制安裝</a:t>
            </a:r>
            <a:r>
              <a:rPr lang="en-US" altLang="zh-TW" sz="2000" b="1" dirty="0" smtClean="0">
                <a:solidFill>
                  <a:srgbClr val="0070C0"/>
                </a:solidFill>
                <a:latin typeface="+mn-ea"/>
              </a:rPr>
              <a:t>APPs</a:t>
            </a:r>
            <a:endParaRPr lang="en" sz="20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22243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1331640" y="123131"/>
            <a:ext cx="6840760" cy="460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設定首頁  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/ 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 使用者體驗  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書籤、下載位置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9817"/>
            <a:ext cx="4792512" cy="410217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7" name="圓角矩形 6"/>
          <p:cNvSpPr/>
          <p:nvPr/>
        </p:nvSpPr>
        <p:spPr>
          <a:xfrm>
            <a:off x="6918249" y="1796058"/>
            <a:ext cx="1614191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076056" y="1796058"/>
            <a:ext cx="1738785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076056" y="2657474"/>
            <a:ext cx="1515244" cy="24459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076056" y="3442692"/>
            <a:ext cx="1460152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076056" y="4381450"/>
            <a:ext cx="1489720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9816"/>
            <a:ext cx="3960440" cy="410217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17" name="圓角矩形 16"/>
          <p:cNvSpPr/>
          <p:nvPr/>
        </p:nvSpPr>
        <p:spPr>
          <a:xfrm>
            <a:off x="1547664" y="1491630"/>
            <a:ext cx="2376264" cy="3044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547664" y="2551744"/>
            <a:ext cx="2376264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531243" y="4411166"/>
            <a:ext cx="2392685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3350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5124" y="123478"/>
            <a:ext cx="7159203" cy="1080120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+mn-ea"/>
                <a:ea typeface="+mn-ea"/>
              </a:rPr>
              <a:t>Chrome </a:t>
            </a: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使用情境影片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89235" y="1419622"/>
            <a:ext cx="6159500" cy="1314450"/>
          </a:xfrm>
        </p:spPr>
        <p:txBody>
          <a:bodyPr/>
          <a:lstStyle/>
          <a:p>
            <a:pPr algn="ctr"/>
            <a:r>
              <a:rPr lang="en-US" altLang="zh-TW" dirty="0">
                <a:hlinkClick r:id="rId2"/>
              </a:rPr>
              <a:t>https://www.youtube.com/playlist?list=PL7s5DxOdh7PTi1TSJS_-</a:t>
            </a:r>
            <a:r>
              <a:rPr lang="en-US" altLang="zh-TW" dirty="0" smtClean="0">
                <a:hlinkClick r:id="rId2"/>
              </a:rPr>
              <a:t>ukfkL_25hpdM1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600635-94FD-4194-B348-2670B6D7880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69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469"/>
            <a:ext cx="3322712" cy="393315"/>
          </a:xfrm>
        </p:spPr>
        <p:txBody>
          <a:bodyPr anchor="t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外掛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程式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彈出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視窗</a:t>
            </a:r>
            <a:r>
              <a:rPr lang="en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endParaRPr lang="zh-TW" altLang="en-US" sz="2400" b="1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8592"/>
            <a:ext cx="3565798" cy="428540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68" y="527186"/>
            <a:ext cx="5019128" cy="4276811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7" name="圓角矩形 6"/>
          <p:cNvSpPr/>
          <p:nvPr/>
        </p:nvSpPr>
        <p:spPr>
          <a:xfrm>
            <a:off x="4884166" y="1922190"/>
            <a:ext cx="3828753" cy="8655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475656" y="1793032"/>
            <a:ext cx="2124746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520924" y="3494137"/>
            <a:ext cx="2098825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932040" y="4293442"/>
            <a:ext cx="3828753" cy="50405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427984" y="112385"/>
            <a:ext cx="400109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過濾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封鎖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已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知及不適當之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網址</a:t>
            </a:r>
            <a:endParaRPr lang="en-US" altLang="zh-TW" sz="2400" b="1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49548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雲端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列印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之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設定</a:t>
            </a:r>
            <a:endParaRPr lang="zh-TW" altLang="en-US" sz="2400" b="1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8640960" cy="374441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3129186" y="1662733"/>
            <a:ext cx="4683174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129186" y="2385442"/>
            <a:ext cx="4683174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131840" y="3219822"/>
            <a:ext cx="4752528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131840" y="4083918"/>
            <a:ext cx="4752528" cy="2583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6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581447"/>
            <a:ext cx="8816224" cy="415054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190" name="Shape 190"/>
          <p:cNvSpPr txBox="1"/>
          <p:nvPr/>
        </p:nvSpPr>
        <p:spPr>
          <a:xfrm>
            <a:off x="220272" y="29596"/>
            <a:ext cx="8528192" cy="5518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允許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禁止外部裝置元件之關閉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及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啟動</a:t>
            </a:r>
            <a:endParaRPr lang="e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617862" y="4083918"/>
            <a:ext cx="6058594" cy="5760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627784" y="3363838"/>
            <a:ext cx="4032448" cy="2880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627784" y="2656718"/>
            <a:ext cx="4032448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627784" y="1995686"/>
            <a:ext cx="4032448" cy="2520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627784" y="1275606"/>
            <a:ext cx="4032448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9030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23479"/>
            <a:ext cx="7750499" cy="4527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§ §</a:t>
            </a:r>
            <a:r>
              <a:rPr lang="zh-TW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 裝置設定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§ §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說明</a:t>
            </a:r>
            <a:endParaRPr lang="en" sz="20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20275" y="532158"/>
            <a:ext cx="41357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僅允許授權網域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用戶登入</a:t>
            </a:r>
            <a:endParaRPr lang="e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4499992" y="532158"/>
            <a:ext cx="4464496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啟動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自動更新</a:t>
            </a:r>
            <a:endParaRPr lang="e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4" y="1050552"/>
            <a:ext cx="4135701" cy="3816423"/>
          </a:xfrm>
          <a:prstGeom prst="rect">
            <a:avLst/>
          </a:prstGeom>
          <a:noFill/>
          <a:ln w="25400">
            <a:solidFill>
              <a:srgbClr val="0000FF">
                <a:alpha val="90000"/>
              </a:srgbClr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583"/>
            <a:ext cx="4464496" cy="381642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7" name="圓角矩形 6"/>
          <p:cNvSpPr/>
          <p:nvPr/>
        </p:nvSpPr>
        <p:spPr>
          <a:xfrm>
            <a:off x="6013325" y="2211710"/>
            <a:ext cx="2807145" cy="432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07620" y="2920355"/>
            <a:ext cx="2712851" cy="432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012160" y="4299942"/>
            <a:ext cx="2808312" cy="5760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43608" y="1563638"/>
            <a:ext cx="1808584" cy="86409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074490" y="2719189"/>
            <a:ext cx="1777702" cy="432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408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467544" y="14524"/>
            <a:ext cx="8352928" cy="436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使用者資料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/ 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電源管理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/ 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登入畫面</a:t>
            </a:r>
            <a:endParaRPr lang="e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93613"/>
            <a:ext cx="8547246" cy="1258057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2013422"/>
            <a:ext cx="8562650" cy="12064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63838"/>
            <a:ext cx="8547248" cy="136815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3995936" y="1059582"/>
            <a:ext cx="4752528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995936" y="2439168"/>
            <a:ext cx="4824536" cy="7086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995936" y="3831890"/>
            <a:ext cx="4752528" cy="8280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5143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資訊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站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之設定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8640960" cy="410445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2847231" y="915566"/>
            <a:ext cx="3596977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843808" y="1851670"/>
            <a:ext cx="3481536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847231" y="2535746"/>
            <a:ext cx="3478113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847231" y="3795886"/>
            <a:ext cx="3481536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26" y="1995686"/>
            <a:ext cx="2339838" cy="248219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490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70" y="123478"/>
            <a:ext cx="8229600" cy="421556"/>
          </a:xfrm>
        </p:spPr>
        <p:txBody>
          <a:bodyPr/>
          <a:lstStyle/>
          <a:p>
            <a:pPr lvl="0"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裝置回報 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en" altLang="zh-TW" sz="24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時區 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停用退還指示訊息</a:t>
            </a:r>
            <a:endParaRPr lang="zh-TW" altLang="en-US" sz="24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7534"/>
            <a:ext cx="8712968" cy="410445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2033142" y="987574"/>
            <a:ext cx="2502854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057500" y="1563638"/>
            <a:ext cx="2478496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057500" y="2255701"/>
            <a:ext cx="2478496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062808" y="3795886"/>
            <a:ext cx="5317504" cy="5760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251" y="123478"/>
            <a:ext cx="8435280" cy="421556"/>
          </a:xfrm>
        </p:spPr>
        <p:txBody>
          <a:bodyPr anchor="t"/>
          <a:lstStyle/>
          <a:p>
            <a:pPr algn="ctr"/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§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§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 公開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工作階段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設定  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§ 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§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說明</a:t>
            </a:r>
            <a:r>
              <a:rPr lang="en-US" altLang="zh-TW" sz="2800" b="1" dirty="0">
                <a:solidFill>
                  <a:srgbClr val="00B050"/>
                </a:solidFill>
                <a:latin typeface="+mn-ea"/>
              </a:rPr>
              <a:t/>
            </a:r>
            <a:br>
              <a:rPr lang="en-US" altLang="zh-TW" sz="2800" b="1" dirty="0">
                <a:solidFill>
                  <a:srgbClr val="00B050"/>
                </a:solidFill>
                <a:latin typeface="+mn-ea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" y="699542"/>
            <a:ext cx="4122018" cy="388843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9542"/>
            <a:ext cx="4032448" cy="252028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795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pPr algn="ctr"/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§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§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 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Chrome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裝置 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§ §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說明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1296144"/>
          </a:xfrm>
        </p:spPr>
        <p:txBody>
          <a:bodyPr anchor="t"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</a:rPr>
              <a:t>設備受管理者佈建或控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管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新設備或重置刷新之設備</a:t>
            </a:r>
            <a:r>
              <a:rPr lang="en-US" altLang="zh-TW" sz="1800" b="1" dirty="0">
                <a:solidFill>
                  <a:srgbClr val="000000"/>
                </a:solidFill>
                <a:latin typeface="+mn-ea"/>
              </a:rPr>
              <a:t>[Esc+             + Power </a:t>
            </a:r>
            <a:r>
              <a:rPr lang="zh-TW" altLang="zh-TW" sz="1800" b="1" dirty="0">
                <a:solidFill>
                  <a:srgbClr val="000000"/>
                </a:solidFill>
                <a:latin typeface="+mn-ea"/>
              </a:rPr>
              <a:t>鈕</a:t>
            </a: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TW" sz="1800" b="1" dirty="0">
                <a:solidFill>
                  <a:srgbClr val="000000"/>
                </a:solidFill>
                <a:latin typeface="+mn-ea"/>
              </a:rPr>
              <a:t>/ Ctrl +D ]</a:t>
            </a: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 。</a:t>
            </a:r>
            <a:endParaRPr lang="en-US" altLang="zh-TW" sz="1800" b="1" dirty="0">
              <a:solidFill>
                <a:srgbClr val="00000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於一般登入畫面時，按</a:t>
            </a:r>
            <a:r>
              <a:rPr lang="en-US" altLang="zh-TW" sz="1800" b="1" dirty="0">
                <a:solidFill>
                  <a:srgbClr val="000000"/>
                </a:solidFill>
                <a:latin typeface="+mn-ea"/>
              </a:rPr>
              <a:t>[Ctrl +Alt +E]</a:t>
            </a: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，即進入企業註冊登入畫面。</a:t>
            </a:r>
            <a:endParaRPr lang="en-US" altLang="zh-TW" sz="1800" b="1" dirty="0">
              <a:solidFill>
                <a:srgbClr val="00000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鍵入帳號</a:t>
            </a:r>
            <a:r>
              <a:rPr lang="en-US" altLang="zh-TW" sz="1800" b="1" dirty="0">
                <a:solidFill>
                  <a:srgbClr val="000000"/>
                </a:solidFill>
                <a:latin typeface="+mn-ea"/>
              </a:rPr>
              <a:t>/</a:t>
            </a:r>
            <a:r>
              <a:rPr lang="zh-TW" altLang="en-US" sz="1800" b="1" dirty="0">
                <a:solidFill>
                  <a:srgbClr val="000000"/>
                </a:solidFill>
                <a:latin typeface="+mn-ea"/>
              </a:rPr>
              <a:t>密碼，即完成此設備之註冊。</a:t>
            </a:r>
            <a:endParaRPr lang="en-US" altLang="zh-TW" sz="1800" b="1" dirty="0">
              <a:solidFill>
                <a:srgbClr val="000000"/>
              </a:solidFill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545"/>
            <a:ext cx="5921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5686"/>
            <a:ext cx="8496944" cy="280831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351358" y="3579862"/>
            <a:ext cx="2060402" cy="3600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8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731" y="303498"/>
            <a:ext cx="8229600" cy="360040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將設備取消佈建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659"/>
            <a:ext cx="4752528" cy="395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00FF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75659"/>
            <a:ext cx="3816423" cy="395633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FF"/>
            </a:solidFill>
          </a:ln>
        </p:spPr>
      </p:pic>
      <p:sp>
        <p:nvSpPr>
          <p:cNvPr id="3" name="圓角矩形 2"/>
          <p:cNvSpPr/>
          <p:nvPr/>
        </p:nvSpPr>
        <p:spPr>
          <a:xfrm>
            <a:off x="2699792" y="2499742"/>
            <a:ext cx="648072" cy="432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51358" y="3219822"/>
            <a:ext cx="1844377" cy="432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587177"/>
            <a:ext cx="5911850" cy="1728192"/>
          </a:xfrm>
        </p:spPr>
        <p:txBody>
          <a:bodyPr anchor="ctr"/>
          <a:lstStyle/>
          <a:p>
            <a:pPr algn="ctr"/>
            <a:r>
              <a:rPr lang="zh-TW" altLang="zh-TW" b="1" dirty="0" smtClean="0">
                <a:latin typeface="+mn-ea"/>
                <a:ea typeface="+mn-ea"/>
              </a:rPr>
              <a:t>Chrome</a:t>
            </a:r>
            <a:r>
              <a:rPr lang="en-US" altLang="zh-TW" b="1" dirty="0" smtClean="0">
                <a:latin typeface="+mn-ea"/>
                <a:ea typeface="+mn-ea"/>
              </a:rPr>
              <a:t/>
            </a:r>
            <a:br>
              <a:rPr lang="en-US" altLang="zh-TW" b="1" dirty="0" smtClean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推廣過程</a:t>
            </a: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zh-TW" b="1" dirty="0">
                <a:latin typeface="+mn-ea"/>
                <a:ea typeface="+mn-ea"/>
              </a:rPr>
              <a:t>常</a:t>
            </a:r>
            <a:r>
              <a:rPr lang="zh-TW" altLang="zh-TW" b="1" dirty="0" smtClean="0">
                <a:latin typeface="+mn-ea"/>
                <a:ea typeface="+mn-ea"/>
              </a:rPr>
              <a:t>被</a:t>
            </a:r>
            <a:r>
              <a:rPr lang="zh-TW" altLang="en-US" b="1" dirty="0" smtClean="0">
                <a:latin typeface="+mn-ea"/>
                <a:ea typeface="+mn-ea"/>
              </a:rPr>
              <a:t>詢</a:t>
            </a:r>
            <a:r>
              <a:rPr lang="zh-TW" altLang="zh-TW" b="1" dirty="0" smtClean="0">
                <a:latin typeface="+mn-ea"/>
                <a:ea typeface="+mn-ea"/>
              </a:rPr>
              <a:t>問的</a:t>
            </a:r>
            <a:r>
              <a:rPr lang="zh-TW" altLang="zh-TW" b="1" dirty="0">
                <a:latin typeface="+mn-ea"/>
                <a:ea typeface="+mn-ea"/>
              </a:rPr>
              <a:t>問題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60F7E-BF8E-4752-A3EA-71DCEBC1B1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/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+mn-ea"/>
                <a:ea typeface="+mn-ea"/>
              </a:rPr>
              <a:t>管理角色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71550"/>
            <a:ext cx="3826768" cy="429994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771550"/>
            <a:ext cx="1728192" cy="429994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87549"/>
            <a:ext cx="1872208" cy="429994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44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92088"/>
          </a:xfrm>
        </p:spPr>
        <p:txBody>
          <a:bodyPr/>
          <a:lstStyle/>
          <a:p>
            <a:pPr algn="ctr"/>
            <a:r>
              <a:rPr lang="en" altLang="zh-TW" sz="24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[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報告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]-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追蹤服務使用說明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精彩集錦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8856984" cy="388843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596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32048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匯總報告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4392488" cy="424847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55526"/>
            <a:ext cx="4368824" cy="4176464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4104109" y="559346"/>
            <a:ext cx="385192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6714" y="123478"/>
            <a:ext cx="5911850" cy="576064"/>
          </a:xfrm>
        </p:spPr>
        <p:txBody>
          <a:bodyPr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+mn-ea"/>
                <a:ea typeface="+mn-ea"/>
              </a:rPr>
              <a:t>Google Classroom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60F7E-BF8E-4752-A3EA-71DCEBC1B1D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5"/>
            <a:ext cx="8640960" cy="41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32048"/>
          </a:xfrm>
        </p:spPr>
        <p:txBody>
          <a:bodyPr/>
          <a:lstStyle/>
          <a:p>
            <a:pPr algn="ctr"/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Classroom 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作業功能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534"/>
            <a:ext cx="8640960" cy="410445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412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老師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ea typeface="+mn-ea"/>
              </a:rPr>
              <a:t>-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功能簡述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71550"/>
            <a:ext cx="4392488" cy="3024336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627534"/>
            <a:ext cx="8229600" cy="4298296"/>
          </a:xfrm>
          <a:ln w="25400">
            <a:solidFill>
              <a:srgbClr val="0000FF"/>
            </a:solidFill>
          </a:ln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+mn-ea"/>
              </a:rPr>
              <a:t>建立及管理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</a:rPr>
              <a:t>課程</a:t>
            </a:r>
            <a:endParaRPr lang="en-US" altLang="zh-TW" b="1" dirty="0" smtClean="0">
              <a:solidFill>
                <a:srgbClr val="0000FF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+mn-ea"/>
              </a:rPr>
              <a:t>新增課程</a:t>
            </a:r>
            <a:r>
              <a:rPr lang="en-US" altLang="zh-TW" b="1" dirty="0" smtClean="0">
                <a:latin typeface="+mn-ea"/>
              </a:rPr>
              <a:t>/</a:t>
            </a:r>
            <a:r>
              <a:rPr lang="zh-TW" altLang="en-US" b="1" dirty="0" smtClean="0">
                <a:latin typeface="+mn-ea"/>
              </a:rPr>
              <a:t>變更</a:t>
            </a:r>
            <a:r>
              <a:rPr lang="zh-TW" altLang="en-US" b="1" dirty="0">
                <a:latin typeface="+mn-ea"/>
              </a:rPr>
              <a:t>課程</a:t>
            </a:r>
            <a:r>
              <a:rPr lang="zh-TW" altLang="en-US" b="1" dirty="0" smtClean="0">
                <a:latin typeface="+mn-ea"/>
              </a:rPr>
              <a:t>主題</a:t>
            </a:r>
            <a:endParaRPr lang="en-US" altLang="zh-TW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新增課程資源頁</a:t>
            </a:r>
            <a:r>
              <a:rPr lang="zh-TW" altLang="en-US" b="1" dirty="0" smtClean="0">
                <a:latin typeface="+mn-ea"/>
              </a:rPr>
              <a:t>面</a:t>
            </a:r>
            <a:endParaRPr lang="en-US" altLang="zh-TW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設定課程</a:t>
            </a:r>
            <a:r>
              <a:rPr lang="zh-TW" altLang="en-US" b="1" dirty="0" smtClean="0">
                <a:latin typeface="+mn-ea"/>
              </a:rPr>
              <a:t>權限</a:t>
            </a:r>
            <a:endParaRPr lang="en-US" altLang="zh-TW" b="1" dirty="0" smtClean="0"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學生可以張貼訊息及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留言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設成靜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音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/ 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取消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靜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音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訊息和留言遭到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刪除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邀請學生加入</a:t>
            </a:r>
            <a:r>
              <a:rPr lang="zh-TW" altLang="en-US" b="1" dirty="0" smtClean="0">
                <a:latin typeface="+mn-ea"/>
              </a:rPr>
              <a:t>課程</a:t>
            </a:r>
            <a:endParaRPr lang="en-US" altLang="zh-TW" b="1" dirty="0" smtClean="0"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邀請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學生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加入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課程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透過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Google 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網上論壇邀請學生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提供課程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代碼由學生自行加入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00"/>
                </a:solidFill>
                <a:latin typeface="+mn-ea"/>
              </a:rPr>
              <a:t>將學生從課程中</a:t>
            </a:r>
            <a:r>
              <a:rPr lang="zh-TW" altLang="en-US" b="1" dirty="0" smtClean="0">
                <a:solidFill>
                  <a:srgbClr val="000000"/>
                </a:solidFill>
                <a:latin typeface="+mn-ea"/>
              </a:rPr>
              <a:t>移除</a:t>
            </a:r>
            <a:endParaRPr lang="en-US" altLang="zh-TW" b="1" dirty="0" smtClean="0">
              <a:solidFill>
                <a:srgbClr val="00000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封存</a:t>
            </a:r>
            <a:r>
              <a:rPr lang="zh-TW" altLang="en-US" b="1" dirty="0" smtClean="0">
                <a:latin typeface="+mn-ea"/>
              </a:rPr>
              <a:t>課程</a:t>
            </a:r>
            <a:endParaRPr lang="en-US" altLang="zh-TW" b="1" dirty="0" smtClean="0">
              <a:latin typeface="+mn-ea"/>
            </a:endParaRPr>
          </a:p>
          <a:p>
            <a:pPr marL="741363" lvl="2" indent="-342900"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學年或學期結束時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，將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課程封存，藉此保存課程教材、所有作業和課程訊息串的所有訊息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。仍可存取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Google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雲端硬碟中的任何課程檔案</a:t>
            </a:r>
          </a:p>
        </p:txBody>
      </p:sp>
    </p:spTree>
    <p:extLst>
      <p:ext uri="{BB962C8B-B14F-4D97-AF65-F5344CB8AC3E}">
        <p14:creationId xmlns:p14="http://schemas.microsoft.com/office/powerpoint/2010/main" val="2258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95486"/>
            <a:ext cx="8229600" cy="4730344"/>
          </a:xfrm>
          <a:ln w="25400">
            <a:solidFill>
              <a:srgbClr val="0000FF"/>
            </a:solidFill>
          </a:ln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FF"/>
                </a:solidFill>
              </a:rPr>
              <a:t>建立與批改作業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建立或修改</a:t>
            </a:r>
            <a:r>
              <a:rPr lang="zh-TW" altLang="en-US" b="1" dirty="0"/>
              <a:t>作業</a:t>
            </a:r>
            <a:endParaRPr lang="en-US" altLang="zh-TW" b="1" dirty="0"/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建立作業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編輯作業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刪除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作業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/>
              <a:t>查看</a:t>
            </a:r>
            <a:r>
              <a:rPr lang="zh-TW" altLang="en-US" b="1" dirty="0" smtClean="0"/>
              <a:t>作業</a:t>
            </a:r>
            <a:endParaRPr lang="en-US" altLang="zh-TW" b="1" dirty="0" smtClean="0"/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待檢閱：尚未檢閱的課程作業</a:t>
            </a: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已檢閱：已經檢閱的課程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作業</a:t>
            </a:r>
            <a:endParaRPr lang="en-US" altLang="zh-TW" sz="14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+mn-ea"/>
              </a:rPr>
              <a:t>批改</a:t>
            </a:r>
            <a:r>
              <a:rPr lang="zh-TW" altLang="en-US" b="1" dirty="0">
                <a:latin typeface="+mn-ea"/>
              </a:rPr>
              <a:t>及發還</a:t>
            </a:r>
            <a:r>
              <a:rPr lang="zh-TW" altLang="en-US" b="1" dirty="0" smtClean="0">
                <a:latin typeface="+mn-ea"/>
              </a:rPr>
              <a:t>作業</a:t>
            </a:r>
            <a:endParaRPr lang="en-US" altLang="zh-TW" b="1" dirty="0" smtClean="0"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學生作業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網頁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存取學生的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作業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批改作業並將作業發還給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學生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修改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成績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以 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CSV 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檔案格式匯出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成績</a:t>
            </a:r>
            <a:endParaRPr lang="en-US" altLang="zh-TW" sz="1400" b="1" dirty="0" smtClean="0">
              <a:solidFill>
                <a:srgbClr val="FF0000"/>
              </a:solidFill>
              <a:latin typeface="+mn-ea"/>
            </a:endParaRP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與學生溝通</a:t>
            </a:r>
            <a:r>
              <a:rPr lang="zh-TW" altLang="en-US" b="1" dirty="0" smtClean="0">
                <a:latin typeface="+mn-ea"/>
              </a:rPr>
              <a:t>互動</a:t>
            </a:r>
            <a:endParaRPr lang="en-US" altLang="zh-TW" b="1" dirty="0" smtClean="0"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張貼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公告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編輯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或刪除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公告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傳送電子郵件給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學生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分享到 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Classroom</a:t>
            </a:r>
            <a:endParaRPr lang="zh-TW" altLang="en-US" sz="14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76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學生</a:t>
            </a:r>
            <a:r>
              <a:rPr lang="en-US" altLang="zh-TW" sz="2400" b="1" dirty="0">
                <a:solidFill>
                  <a:srgbClr val="0070C0"/>
                </a:solidFill>
                <a:latin typeface="+mn-ea"/>
                <a:ea typeface="+mn-ea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功能簡述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627534"/>
            <a:ext cx="8229600" cy="4298296"/>
          </a:xfrm>
          <a:ln w="25400">
            <a:solidFill>
              <a:srgbClr val="0000FF"/>
            </a:solidFill>
          </a:ln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</a:rPr>
              <a:t>管理</a:t>
            </a:r>
            <a:r>
              <a:rPr lang="zh-TW" altLang="en-US" b="1" dirty="0" smtClean="0">
                <a:solidFill>
                  <a:srgbClr val="0000FF"/>
                </a:solidFill>
              </a:rPr>
              <a:t>課程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加入課程</a:t>
            </a:r>
            <a:endParaRPr lang="en-US" altLang="zh-TW" b="1" dirty="0" smtClean="0"/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接受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邀請加入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課程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使用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課程代碼加入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課程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取消</a:t>
            </a:r>
            <a:r>
              <a:rPr lang="zh-TW" altLang="en-US" b="1" dirty="0"/>
              <a:t>報名</a:t>
            </a:r>
            <a:r>
              <a:rPr lang="zh-TW" altLang="en-US" b="1" dirty="0" smtClean="0"/>
              <a:t>課程</a:t>
            </a:r>
            <a:endParaRPr lang="en-US" altLang="zh-TW" b="1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查看</a:t>
            </a:r>
            <a:r>
              <a:rPr lang="zh-TW" altLang="en-US" b="1" dirty="0"/>
              <a:t>封存的</a:t>
            </a:r>
            <a:r>
              <a:rPr lang="zh-TW" altLang="en-US" b="1" dirty="0" smtClean="0"/>
              <a:t>課程</a:t>
            </a:r>
            <a:endParaRPr lang="en-US" altLang="zh-TW" b="1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查看</a:t>
            </a:r>
            <a:r>
              <a:rPr lang="zh-TW" altLang="en-US" b="1" dirty="0"/>
              <a:t>課程資源頁</a:t>
            </a:r>
            <a:r>
              <a:rPr lang="zh-TW" altLang="en-US" b="1" dirty="0" smtClean="0"/>
              <a:t>面</a:t>
            </a:r>
            <a:r>
              <a:rPr lang="en-US" altLang="zh-TW" b="1" dirty="0" smtClean="0"/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</a:rPr>
              <a:t>管理</a:t>
            </a:r>
            <a:r>
              <a:rPr lang="zh-TW" altLang="en-US" b="1" dirty="0" smtClean="0">
                <a:solidFill>
                  <a:srgbClr val="0000FF"/>
                </a:solidFill>
              </a:rPr>
              <a:t>作業</a:t>
            </a:r>
            <a:endParaRPr lang="en-US" altLang="zh-TW" b="1" dirty="0">
              <a:solidFill>
                <a:srgbClr val="0000FF"/>
              </a:solidFill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查看作業</a:t>
            </a:r>
            <a:endParaRPr lang="en-US" altLang="zh-TW" b="1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繳交作業</a:t>
            </a:r>
            <a:endParaRPr lang="en-US" altLang="zh-TW" b="1" dirty="0" smtClean="0"/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繳交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684213" lvl="2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標示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為</a:t>
            </a:r>
            <a:r>
              <a:rPr lang="zh-TW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完成</a:t>
            </a:r>
            <a:endParaRPr lang="en-US" altLang="zh-TW" sz="14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查看</a:t>
            </a:r>
            <a:r>
              <a:rPr lang="zh-TW" altLang="en-US" b="1" dirty="0"/>
              <a:t>已發還的作業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1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360040"/>
          </a:xfrm>
        </p:spPr>
        <p:txBody>
          <a:bodyPr/>
          <a:lstStyle/>
          <a:p>
            <a:pPr algn="ctr"/>
            <a:r>
              <a:rPr lang="en" altLang="zh-TW" sz="2400" b="1" dirty="0" smtClean="0">
                <a:solidFill>
                  <a:srgbClr val="0070C0"/>
                </a:solidFill>
              </a:rPr>
              <a:t>熱門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APP</a:t>
            </a:r>
            <a:r>
              <a:rPr lang="en" altLang="zh-TW" sz="2400" b="1" dirty="0" smtClean="0">
                <a:solidFill>
                  <a:srgbClr val="0070C0"/>
                </a:solidFill>
              </a:rPr>
              <a:t>擴充推薦-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可離線使用</a:t>
            </a:r>
            <a:endParaRPr lang="zh-TW" altLang="en-US" sz="2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507288" cy="4370304"/>
          </a:xfrm>
          <a:ln w="25400">
            <a:solidFill>
              <a:srgbClr val="0000FF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000000"/>
                </a:solidFill>
                <a:latin typeface="+mn-ea"/>
              </a:rPr>
              <a:t>基本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的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Google </a:t>
            </a:r>
            <a:r>
              <a:rPr lang="zh-TW" altLang="en-US" sz="1400" b="1" dirty="0">
                <a:solidFill>
                  <a:srgbClr val="000000"/>
                </a:solidFill>
                <a:latin typeface="+mn-ea"/>
              </a:rPr>
              <a:t>文件、試算表和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簡報 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zh-TW" altLang="en-US" sz="1400" b="1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TW" sz="1400" b="1" smtClean="0">
                <a:solidFill>
                  <a:srgbClr val="000000"/>
                </a:solidFill>
                <a:latin typeface="+mn-ea"/>
              </a:rPr>
              <a:t>gmail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離線版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 smtClean="0">
                <a:solidFill>
                  <a:srgbClr val="000000"/>
                </a:solidFill>
              </a:rPr>
              <a:t>Pocket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2"/>
              </a:rPr>
              <a:t>https</a:t>
            </a:r>
            <a:r>
              <a:rPr lang="en-US" altLang="zh-TW" sz="1200" u="sng" dirty="0">
                <a:hlinkClick r:id="rId2"/>
              </a:rPr>
              <a:t>://chrome.google.com/webstore/detail/pocket/mjcnijlhddpbdemagnpefmlkjdagkogk?utm_source=chrome-app-launcher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00000"/>
                </a:solidFill>
              </a:rPr>
              <a:t>Polarr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</a:rPr>
              <a:t>Photo Editor 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altLang="zh-TW" sz="1200" u="sng" dirty="0" smtClean="0">
                <a:hlinkClick r:id="rId3"/>
              </a:rPr>
              <a:t>https</a:t>
            </a:r>
            <a:r>
              <a:rPr lang="en-US" altLang="zh-TW" sz="1200" u="sng" dirty="0">
                <a:hlinkClick r:id="rId3"/>
              </a:rPr>
              <a:t>://chrome.google.com/webstore/detail/polarr-photo-editor-2/djonnbgfieijldcieafgjcnhmpcfpmgg?utm_source=chrome-app-launcher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/>
              <a:t> </a:t>
            </a:r>
            <a:r>
              <a:rPr lang="en-US" altLang="zh-TW" sz="1400" b="1" dirty="0" err="1" smtClean="0">
                <a:solidFill>
                  <a:srgbClr val="000000"/>
                </a:solidFill>
              </a:rPr>
              <a:t>Lucidchart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</a:rPr>
              <a:t>Diagrams 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– Desktop</a:t>
            </a:r>
          </a:p>
          <a:p>
            <a:r>
              <a:rPr lang="en-US" altLang="zh-TW" sz="1200" dirty="0"/>
              <a:t> </a:t>
            </a:r>
            <a:r>
              <a:rPr lang="en-US" altLang="zh-TW" sz="1200" u="sng" dirty="0">
                <a:hlinkClick r:id="rId4"/>
              </a:rPr>
              <a:t>https://chrome.google.com/webstore/detail/lucidchart-diagrams-deskt/djejicklhojeokkfmdelnempiecmdomj?utm_source=chrome-app-launcher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>
                <a:solidFill>
                  <a:srgbClr val="000000"/>
                </a:solidFill>
              </a:rPr>
              <a:t>PDF Viewer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5"/>
              </a:rPr>
              <a:t>https</a:t>
            </a:r>
            <a:r>
              <a:rPr lang="en-US" altLang="zh-TW" sz="1200" u="sng" dirty="0">
                <a:hlinkClick r:id="rId5"/>
              </a:rPr>
              <a:t>://chrome.google.com/webstore/detail/pdf-viewer/jccchjobcggajhnmckffhcahkkbioifn?utm_source=chrome-app-launcher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>
                <a:solidFill>
                  <a:srgbClr val="000000"/>
                </a:solidFill>
              </a:rPr>
              <a:t>Scribe Text Editor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6"/>
              </a:rPr>
              <a:t>https</a:t>
            </a:r>
            <a:r>
              <a:rPr lang="en-US" altLang="zh-TW" sz="1200" u="sng" dirty="0">
                <a:hlinkClick r:id="rId6"/>
              </a:rPr>
              <a:t>://chrome.google.com/webstore/detail/scribe-text-editor/dibbaaheaneakpnjljinhlghfljilakb?utm_source=chrome-app-launcher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>
                <a:solidFill>
                  <a:srgbClr val="000000"/>
                </a:solidFill>
              </a:rPr>
              <a:t>Evernote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7"/>
              </a:rPr>
              <a:t>https</a:t>
            </a:r>
            <a:r>
              <a:rPr lang="en-US" altLang="zh-TW" sz="1200" u="sng" dirty="0">
                <a:hlinkClick r:id="rId7"/>
              </a:rPr>
              <a:t>://chrome.google.com/webstore/detail/evernote/dhfolfjkgpeaojbiicgheljefkfbbfkc?utm_source=chrome-app-launcher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>
                <a:solidFill>
                  <a:srgbClr val="000000"/>
                </a:solidFill>
              </a:rPr>
              <a:t>Quick 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Note</a:t>
            </a:r>
          </a:p>
          <a:p>
            <a:r>
              <a:rPr lang="en-US" altLang="zh-TW" sz="1200" dirty="0"/>
              <a:t> </a:t>
            </a:r>
            <a:r>
              <a:rPr lang="en-US" altLang="zh-TW" sz="1200" u="sng" dirty="0">
                <a:hlinkClick r:id="rId8"/>
              </a:rPr>
              <a:t>https://chrome.google.com/webstore/detail/quick-note/mijlebbfndhelmdpmllgcfadlkankhok?utm_source=chrome-app-launcher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sz="1400" b="1" dirty="0">
                <a:solidFill>
                  <a:srgbClr val="000000"/>
                </a:solidFill>
              </a:rPr>
              <a:t>Notepad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9"/>
              </a:rPr>
              <a:t>https</a:t>
            </a:r>
            <a:r>
              <a:rPr lang="en-US" altLang="zh-TW" sz="1200" u="sng" dirty="0">
                <a:hlinkClick r:id="rId9"/>
              </a:rPr>
              <a:t>://chrome.google.com/webstore/detail/notepad/hjelmhokeolnelaoeeneipodpikjboad?utm_source=chrome-app-launcher</a:t>
            </a:r>
            <a:endParaRPr lang="zh-TW" altLang="zh-TW" sz="1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00000"/>
                </a:solidFill>
              </a:rPr>
              <a:t>Videostream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</a:rPr>
              <a:t>for Google Chromecast™</a:t>
            </a:r>
            <a:r>
              <a:rPr lang="en-US" altLang="zh-TW" sz="1200" dirty="0"/>
              <a:t> </a:t>
            </a:r>
            <a:endParaRPr lang="en-US" altLang="zh-TW" sz="1200" dirty="0" smtClean="0"/>
          </a:p>
          <a:p>
            <a:r>
              <a:rPr lang="en-US" altLang="zh-TW" sz="1200" u="sng" dirty="0" smtClean="0">
                <a:hlinkClick r:id="rId10"/>
              </a:rPr>
              <a:t>https</a:t>
            </a:r>
            <a:r>
              <a:rPr lang="en-US" altLang="zh-TW" sz="1200" u="sng" dirty="0">
                <a:hlinkClick r:id="rId10"/>
              </a:rPr>
              <a:t>://</a:t>
            </a:r>
            <a:r>
              <a:rPr lang="en-US" altLang="zh-TW" sz="1200" u="sng" dirty="0" smtClean="0">
                <a:hlinkClick r:id="rId10"/>
              </a:rPr>
              <a:t>chrome.google.com/webstore/detail/videostream-for-google-ch/cnciopoikihiagdjbjpnocolokfelagl?utm_source=chrome-app-launcher</a:t>
            </a:r>
            <a:endParaRPr lang="zh-TW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211601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3529" y="123479"/>
            <a:ext cx="8604428" cy="4320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</a:rPr>
              <a:t>廣播系統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APP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</a:t>
            </a:r>
            <a:r>
              <a:rPr lang="en" sz="2400" b="1" dirty="0" smtClean="0">
                <a:solidFill>
                  <a:srgbClr val="0070C0"/>
                </a:solidFill>
              </a:rPr>
              <a:t>擴充推薦</a:t>
            </a:r>
            <a:endParaRPr lang="en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3" name="Shape 73"/>
          <p:cNvGraphicFramePr/>
          <p:nvPr>
            <p:extLst>
              <p:ext uri="{D42A27DB-BD31-4B8C-83A1-F6EECF244321}">
                <p14:modId xmlns:p14="http://schemas.microsoft.com/office/powerpoint/2010/main" val="3035300642"/>
              </p:ext>
            </p:extLst>
          </p:nvPr>
        </p:nvGraphicFramePr>
        <p:xfrm>
          <a:off x="323528" y="555526"/>
          <a:ext cx="8604429" cy="42679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88575"/>
                <a:gridCol w="5715854"/>
              </a:tblGrid>
              <a:tr h="12961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GoGuardian</a:t>
                      </a:r>
                      <a:r>
                        <a:rPr lang="en-US" altLang="zh-TW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provides Chromebook monitoring, filtering, and anti-theft for schools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" altLang="zh-TW" dirty="0" smtClean="0">
                        <a:solidFill>
                          <a:schemeClr val="dk2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altLang="zh-TW" dirty="0" smtClean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https://www.goguardian.com</a:t>
                      </a:r>
                      <a:endParaRPr lang="en-US" altLang="zh-TW" dirty="0" smtClean="0">
                        <a:solidFill>
                          <a:srgbClr val="43434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對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Chrome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設備之檢視及過濾，以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Webcam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捕抓相片影像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/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記錄</a:t>
                      </a:r>
                      <a:r>
                        <a:rPr lang="en-US" altLang="zh-TW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Keylog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/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全球定位</a:t>
                      </a:r>
                      <a:endParaRPr lang="en" altLang="zh-TW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31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b="1" dirty="0" smtClean="0"/>
                        <a:t>Netsupport</a:t>
                      </a:r>
                      <a:r>
                        <a:rPr lang="en" b="1" baseline="0" dirty="0" smtClean="0"/>
                        <a:t> School</a:t>
                      </a:r>
                      <a:r>
                        <a:rPr lang="en" dirty="0" smtClean="0"/>
                        <a:t>: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/Monitor Internet, Application, Instant Messenger, Printer and USB/CD devices / Assess /Collaborate / Whole School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http://www.netsupportschool.com/index.asp</a:t>
                      </a:r>
                      <a:endParaRPr lang="en-US" altLang="zh-TW" sz="1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481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</a:rPr>
                        <a:t>Lan</a:t>
                      </a:r>
                      <a:r>
                        <a:rPr lang="en" altLang="zh-TW" sz="1800" b="1" dirty="0" smtClean="0">
                          <a:solidFill>
                            <a:srgbClr val="002060"/>
                          </a:solidFill>
                        </a:rPr>
                        <a:t>School: </a:t>
                      </a:r>
                      <a:r>
                        <a:rPr lang="en-US" altLang="zh-TW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Student Distractions / Monitor Students / Assess Student Understanding / Help Individual Students /Remote Control Student /Remote Control Teacher</a:t>
                      </a:r>
                      <a:endParaRPr lang="en" altLang="zh-TW" sz="1800" b="0" i="0" kern="1200" dirty="0" smtClean="0">
                        <a:solidFill>
                          <a:schemeClr val="dk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http://www.lanschool.com</a:t>
                      </a:r>
                      <a:r>
                        <a:rPr lang="en-US" altLang="zh-TW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" altLang="zh-TW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1" y="1059582"/>
            <a:ext cx="2505075" cy="5143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" y="2328861"/>
            <a:ext cx="2571750" cy="5619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1" y="3992887"/>
            <a:ext cx="24003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40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66875" y="234300"/>
            <a:ext cx="8897613" cy="456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那ChromeOS有什麼特色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大部分</a:t>
            </a:r>
            <a:r>
              <a:rPr lang="zh-TW" altLang="zh-TW" sz="1600" b="1" dirty="0">
                <a:latin typeface="+mn-ea"/>
              </a:rPr>
              <a:t>的</a:t>
            </a:r>
            <a:r>
              <a:rPr lang="zh-TW" altLang="zh-TW" sz="1600" b="1" dirty="0" smtClean="0">
                <a:latin typeface="+mn-ea"/>
              </a:rPr>
              <a:t>服務</a:t>
            </a:r>
            <a:r>
              <a:rPr lang="en-US" altLang="zh-TW" sz="1600" b="1" dirty="0" smtClean="0">
                <a:latin typeface="+mn-ea"/>
              </a:rPr>
              <a:t>/</a:t>
            </a:r>
            <a:r>
              <a:rPr lang="zh-TW" altLang="en-US" sz="1600" b="1" dirty="0" smtClean="0">
                <a:latin typeface="+mn-ea"/>
              </a:rPr>
              <a:t>運算及儲存於</a:t>
            </a:r>
            <a:r>
              <a:rPr lang="zh-TW" altLang="zh-TW" sz="1600" b="1" dirty="0" smtClean="0">
                <a:latin typeface="+mn-ea"/>
              </a:rPr>
              <a:t>雲端</a:t>
            </a:r>
            <a:r>
              <a:rPr lang="zh-TW" altLang="zh-TW" sz="1600" b="1" dirty="0">
                <a:latin typeface="+mn-ea"/>
              </a:rPr>
              <a:t>進行</a:t>
            </a:r>
            <a:r>
              <a:rPr lang="zh-TW" altLang="zh-TW" sz="1600" b="1" dirty="0" smtClean="0">
                <a:latin typeface="+mn-ea"/>
              </a:rPr>
              <a:t>，不在</a:t>
            </a:r>
            <a:r>
              <a:rPr lang="zh-TW" altLang="zh-TW" sz="1600" b="1" dirty="0">
                <a:latin typeface="+mn-ea"/>
              </a:rPr>
              <a:t>本地端進行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幾乎沒有程式</a:t>
            </a:r>
            <a:r>
              <a:rPr lang="zh-TW" altLang="zh-TW" sz="1600" b="1" dirty="0">
                <a:latin typeface="+mn-ea"/>
              </a:rPr>
              <a:t>安裝的概念，大部分</a:t>
            </a:r>
            <a:r>
              <a:rPr lang="zh-TW" altLang="zh-TW" sz="1600" b="1" dirty="0" smtClean="0">
                <a:latin typeface="+mn-ea"/>
              </a:rPr>
              <a:t>的程式</a:t>
            </a:r>
            <a:r>
              <a:rPr lang="zh-TW" altLang="en-US" sz="1600" b="1" dirty="0" smtClean="0">
                <a:latin typeface="+mn-ea"/>
              </a:rPr>
              <a:t>皆</a:t>
            </a:r>
            <a:r>
              <a:rPr lang="zh-TW" altLang="zh-TW" sz="1600" b="1" dirty="0" smtClean="0">
                <a:latin typeface="+mn-ea"/>
              </a:rPr>
              <a:t>導向</a:t>
            </a:r>
            <a:r>
              <a:rPr lang="zh-TW" altLang="zh-TW" sz="1600" b="1" dirty="0">
                <a:latin typeface="+mn-ea"/>
              </a:rPr>
              <a:t>某個雲端運算平台的連結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spcBef>
                <a:spcPts val="0"/>
              </a:spcBef>
              <a:buNone/>
            </a:pPr>
            <a:endParaRPr lang="en-US" altLang="zh-TW" sz="1600" b="1" dirty="0" smtClean="0">
              <a:latin typeface="+mn-ea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那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ChromeBook有什麼特點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開機</a:t>
            </a:r>
            <a:r>
              <a:rPr lang="zh-TW" altLang="zh-TW" sz="1600" b="1" dirty="0">
                <a:latin typeface="+mn-ea"/>
              </a:rPr>
              <a:t>速度非常快</a:t>
            </a:r>
            <a:r>
              <a:rPr lang="zh-TW" altLang="zh-TW" sz="1600" b="1" dirty="0" smtClean="0">
                <a:latin typeface="+mn-ea"/>
              </a:rPr>
              <a:t>，約</a:t>
            </a:r>
            <a:r>
              <a:rPr lang="zh-TW" altLang="zh-TW" sz="1600" b="1" dirty="0">
                <a:latin typeface="+mn-ea"/>
              </a:rPr>
              <a:t>5-10秒即可完成開機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現階段</a:t>
            </a:r>
            <a:r>
              <a:rPr lang="zh-TW" altLang="zh-TW" sz="1600" b="1" dirty="0" smtClean="0">
                <a:latin typeface="+mn-ea"/>
              </a:rPr>
              <a:t>大部分</a:t>
            </a:r>
            <a:r>
              <a:rPr lang="zh-TW" altLang="zh-TW" sz="1600" b="1" dirty="0">
                <a:latin typeface="+mn-ea"/>
              </a:rPr>
              <a:t>的網路病毒</a:t>
            </a:r>
            <a:r>
              <a:rPr lang="zh-TW" altLang="zh-TW" sz="1600" b="1" dirty="0" smtClean="0">
                <a:latin typeface="+mn-ea"/>
              </a:rPr>
              <a:t>、木馬不會</a:t>
            </a:r>
            <a:r>
              <a:rPr lang="zh-TW" altLang="en-US" sz="1600" b="1" dirty="0" smtClean="0">
                <a:latin typeface="+mn-ea"/>
              </a:rPr>
              <a:t>套用於</a:t>
            </a:r>
            <a:r>
              <a:rPr lang="en-US" altLang="zh-TW" sz="1600" b="1" dirty="0" smtClean="0">
                <a:latin typeface="+mn-ea"/>
              </a:rPr>
              <a:t>Chrome OS</a:t>
            </a:r>
            <a:r>
              <a:rPr lang="zh-TW" altLang="en-US" sz="1600" b="1" dirty="0" smtClean="0">
                <a:latin typeface="+mn-ea"/>
              </a:rPr>
              <a:t>上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每</a:t>
            </a:r>
            <a:r>
              <a:rPr lang="zh-TW" altLang="zh-TW" sz="1600" b="1" dirty="0">
                <a:latin typeface="+mn-ea"/>
              </a:rPr>
              <a:t>個使用者都</a:t>
            </a:r>
            <a:r>
              <a:rPr lang="zh-TW" altLang="zh-TW" sz="1600" b="1" dirty="0" smtClean="0">
                <a:latin typeface="+mn-ea"/>
              </a:rPr>
              <a:t>有獨</a:t>
            </a:r>
            <a:r>
              <a:rPr lang="zh-TW" altLang="en-US" sz="1600" b="1" dirty="0" smtClean="0">
                <a:latin typeface="+mn-ea"/>
              </a:rPr>
              <a:t>立</a:t>
            </a:r>
            <a:r>
              <a:rPr lang="zh-TW" altLang="zh-TW" sz="1600" b="1" dirty="0" smtClean="0">
                <a:latin typeface="+mn-ea"/>
              </a:rPr>
              <a:t>的</a:t>
            </a:r>
            <a:r>
              <a:rPr lang="zh-TW" altLang="zh-TW" sz="1600" b="1" dirty="0">
                <a:latin typeface="+mn-ea"/>
              </a:rPr>
              <a:t>帳號，減少共用的檔案安全問題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跨入門檻很低，只要會使用</a:t>
            </a:r>
            <a:r>
              <a:rPr lang="zh-TW" altLang="zh-TW" sz="1600" b="1" dirty="0" smtClean="0">
                <a:latin typeface="+mn-ea"/>
              </a:rPr>
              <a:t>瀏覽器</a:t>
            </a:r>
            <a:r>
              <a:rPr lang="zh-TW" altLang="en-US" sz="1600" b="1" dirty="0" smtClean="0">
                <a:latin typeface="+mn-ea"/>
              </a:rPr>
              <a:t>及</a:t>
            </a:r>
            <a:r>
              <a:rPr lang="en-US" altLang="zh-TW" sz="1600" b="1" dirty="0" smtClean="0">
                <a:latin typeface="+mn-ea"/>
              </a:rPr>
              <a:t>APP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zh-TW" sz="1600" b="1" dirty="0">
                <a:latin typeface="+mn-ea"/>
              </a:rPr>
              <a:t>大部分的操作不用重新</a:t>
            </a:r>
            <a:r>
              <a:rPr lang="zh-TW" altLang="zh-TW" sz="1600" b="1" dirty="0" smtClean="0">
                <a:latin typeface="+mn-ea"/>
              </a:rPr>
              <a:t>學習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所有</a:t>
            </a:r>
            <a:r>
              <a:rPr lang="zh-TW" altLang="en-US" sz="1600" b="1" dirty="0" smtClean="0">
                <a:latin typeface="+mn-ea"/>
              </a:rPr>
              <a:t>大部份</a:t>
            </a:r>
            <a:r>
              <a:rPr lang="zh-TW" altLang="zh-TW" sz="1600" b="1" dirty="0" smtClean="0">
                <a:latin typeface="+mn-ea"/>
              </a:rPr>
              <a:t>的檔案</a:t>
            </a:r>
            <a:r>
              <a:rPr lang="zh-TW" altLang="en-US" sz="1600" b="1" dirty="0" smtClean="0">
                <a:latin typeface="+mn-ea"/>
              </a:rPr>
              <a:t>儲</a:t>
            </a:r>
            <a:r>
              <a:rPr lang="zh-TW" altLang="zh-TW" sz="1600" b="1" dirty="0" smtClean="0">
                <a:latin typeface="+mn-ea"/>
              </a:rPr>
              <a:t>存</a:t>
            </a:r>
            <a:r>
              <a:rPr lang="zh-TW" altLang="zh-TW" sz="1600" b="1" dirty="0">
                <a:latin typeface="+mn-ea"/>
              </a:rPr>
              <a:t>都</a:t>
            </a:r>
            <a:r>
              <a:rPr lang="zh-TW" altLang="zh-TW" sz="1600" b="1" dirty="0" smtClean="0">
                <a:latin typeface="+mn-ea"/>
              </a:rPr>
              <a:t>放</a:t>
            </a:r>
            <a:r>
              <a:rPr lang="zh-TW" altLang="en-US" sz="1600" b="1" dirty="0" smtClean="0">
                <a:latin typeface="+mn-ea"/>
              </a:rPr>
              <a:t>置於</a:t>
            </a:r>
            <a:r>
              <a:rPr lang="zh-TW" altLang="zh-TW" sz="1600" b="1" dirty="0" smtClean="0">
                <a:latin typeface="+mn-ea"/>
              </a:rPr>
              <a:t>雲端，</a:t>
            </a:r>
            <a:r>
              <a:rPr lang="en-US" altLang="zh-TW" sz="1600" b="1" dirty="0" smtClean="0">
                <a:latin typeface="+mn-ea"/>
              </a:rPr>
              <a:t>Any Time / Any Where </a:t>
            </a:r>
            <a:r>
              <a:rPr lang="zh-TW" altLang="zh-TW" sz="1600" b="1" dirty="0" smtClean="0">
                <a:latin typeface="+mn-ea"/>
              </a:rPr>
              <a:t>都</a:t>
            </a:r>
            <a:r>
              <a:rPr lang="zh-TW" altLang="zh-TW" sz="1600" b="1" dirty="0">
                <a:latin typeface="+mn-ea"/>
              </a:rPr>
              <a:t>可以取用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以</a:t>
            </a:r>
            <a:r>
              <a:rPr lang="zh-TW" altLang="zh-TW" sz="1600" b="1" dirty="0" smtClean="0">
                <a:latin typeface="+mn-ea"/>
              </a:rPr>
              <a:t>登入帳號</a:t>
            </a:r>
            <a:r>
              <a:rPr lang="zh-TW" altLang="en-US" sz="1600" b="1" dirty="0">
                <a:latin typeface="+mn-ea"/>
              </a:rPr>
              <a:t>及</a:t>
            </a:r>
            <a:r>
              <a:rPr lang="zh-TW" altLang="zh-TW" sz="1600" b="1" dirty="0" smtClean="0">
                <a:latin typeface="+mn-ea"/>
              </a:rPr>
              <a:t>進階</a:t>
            </a:r>
            <a:r>
              <a:rPr lang="zh-TW" altLang="zh-TW" sz="1600" b="1" dirty="0">
                <a:latin typeface="+mn-ea"/>
              </a:rPr>
              <a:t>管理機制</a:t>
            </a:r>
            <a:r>
              <a:rPr lang="en-US" altLang="zh-TW" sz="1600" b="1" dirty="0">
                <a:latin typeface="+mn-ea"/>
              </a:rPr>
              <a:t>(Manager Console</a:t>
            </a:r>
            <a:r>
              <a:rPr lang="en-US" altLang="zh-TW" sz="1600" b="1" dirty="0" smtClean="0">
                <a:latin typeface="+mn-ea"/>
              </a:rPr>
              <a:t>)</a:t>
            </a:r>
            <a:r>
              <a:rPr lang="zh-TW" altLang="zh-TW" sz="1600" b="1" dirty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/Classroom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en-US" sz="1600" b="1" dirty="0">
                <a:latin typeface="+mn-ea"/>
              </a:rPr>
              <a:t>則可</a:t>
            </a:r>
            <a:r>
              <a:rPr lang="zh-TW" altLang="en-US" sz="1600" b="1" dirty="0" smtClean="0">
                <a:latin typeface="+mn-ea"/>
              </a:rPr>
              <a:t>進行快速安裝</a:t>
            </a:r>
            <a:r>
              <a:rPr lang="en-US" altLang="zh-TW" sz="1600" b="1" dirty="0" smtClean="0">
                <a:latin typeface="+mn-ea"/>
              </a:rPr>
              <a:t>/</a:t>
            </a:r>
            <a:r>
              <a:rPr lang="zh-TW" altLang="en-US" sz="1600" b="1" dirty="0" smtClean="0">
                <a:latin typeface="+mn-ea"/>
              </a:rPr>
              <a:t>設定管理</a:t>
            </a:r>
            <a:r>
              <a:rPr lang="en-US" altLang="zh-TW" sz="1600" b="1" dirty="0" smtClean="0">
                <a:latin typeface="+mn-ea"/>
              </a:rPr>
              <a:t>/</a:t>
            </a:r>
            <a:r>
              <a:rPr lang="zh-TW" altLang="en-US" sz="1600" b="1" dirty="0" smtClean="0">
                <a:latin typeface="+mn-ea"/>
              </a:rPr>
              <a:t>統一之學習環境及模式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spcBef>
                <a:spcPts val="0"/>
              </a:spcBef>
              <a:buNone/>
            </a:pPr>
            <a:endParaRPr lang="en-US" altLang="zh-TW" sz="1600" b="1" dirty="0" smtClean="0"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ChromeBook有什麼缺點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>
              <a:solidFill>
                <a:srgbClr val="00B0F0"/>
              </a:solidFill>
              <a:latin typeface="+mn-ea"/>
            </a:endParaRPr>
          </a:p>
          <a:p>
            <a:pPr marL="519113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+mn-ea"/>
              </a:rPr>
              <a:t>先前所習慣之</a:t>
            </a:r>
            <a:r>
              <a:rPr lang="zh-TW" altLang="zh-TW" sz="1600" b="1" dirty="0" smtClean="0">
                <a:latin typeface="+mn-ea"/>
              </a:rPr>
              <a:t>w</a:t>
            </a:r>
            <a:r>
              <a:rPr lang="zh-TW" altLang="zh-TW" sz="1600" b="1" dirty="0">
                <a:latin typeface="+mn-ea"/>
              </a:rPr>
              <a:t>indows</a:t>
            </a:r>
            <a:r>
              <a:rPr lang="zh-TW" altLang="zh-TW" sz="1600" b="1" dirty="0" smtClean="0">
                <a:latin typeface="+mn-ea"/>
              </a:rPr>
              <a:t>程式不能</a:t>
            </a:r>
            <a:r>
              <a:rPr lang="zh-TW" altLang="zh-TW" sz="1600" b="1" dirty="0">
                <a:latin typeface="+mn-ea"/>
              </a:rPr>
              <a:t>在這個平台上運行，</a:t>
            </a:r>
            <a:r>
              <a:rPr lang="zh-TW" altLang="zh-TW" sz="1600" b="1" dirty="0" smtClean="0">
                <a:latin typeface="+mn-ea"/>
              </a:rPr>
              <a:t>現階段</a:t>
            </a:r>
            <a:r>
              <a:rPr lang="zh-TW" altLang="en-US" sz="1600" b="1" dirty="0" smtClean="0">
                <a:latin typeface="+mn-ea"/>
              </a:rPr>
              <a:t>也</a:t>
            </a:r>
            <a:r>
              <a:rPr lang="zh-TW" altLang="zh-TW" sz="1600" b="1" dirty="0" smtClean="0">
                <a:latin typeface="+mn-ea"/>
              </a:rPr>
              <a:t>沒有</a:t>
            </a:r>
            <a:r>
              <a:rPr lang="zh-TW" altLang="en-US" sz="1600" b="1" dirty="0">
                <a:latin typeface="+mn-ea"/>
              </a:rPr>
              <a:t>搭配</a:t>
            </a:r>
            <a:r>
              <a:rPr lang="zh-TW" altLang="zh-TW" sz="1600" b="1" dirty="0" smtClean="0">
                <a:latin typeface="+mn-ea"/>
              </a:rPr>
              <a:t>的</a:t>
            </a:r>
            <a:r>
              <a:rPr lang="zh-TW" altLang="zh-TW" sz="1600" b="1" dirty="0">
                <a:latin typeface="+mn-ea"/>
              </a:rPr>
              <a:t>模擬器</a:t>
            </a:r>
            <a:r>
              <a:rPr lang="zh-TW" altLang="zh-TW" sz="1600" b="1" dirty="0" smtClean="0">
                <a:latin typeface="+mn-ea"/>
              </a:rPr>
              <a:t>出現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19113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大部分</a:t>
            </a:r>
            <a:r>
              <a:rPr lang="zh-TW" altLang="zh-TW" sz="1600" b="1" dirty="0">
                <a:latin typeface="+mn-ea"/>
              </a:rPr>
              <a:t>的程式都仰賴雲端運算與雲端儲存，所以網路斷線就幾乎沒有可用的程式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19113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+mn-ea"/>
              </a:rPr>
              <a:t>與部份線上服務仍有相容性問題（例如</a:t>
            </a:r>
            <a:r>
              <a:rPr lang="en-US" altLang="zh-TW" sz="1600" b="1" dirty="0">
                <a:latin typeface="+mn-ea"/>
              </a:rPr>
              <a:t>Java</a:t>
            </a:r>
            <a:r>
              <a:rPr lang="zh-TW" altLang="en-US" sz="1600" b="1" dirty="0">
                <a:latin typeface="+mn-ea"/>
              </a:rPr>
              <a:t>元件</a:t>
            </a:r>
            <a:r>
              <a:rPr lang="zh-TW" altLang="en-US" sz="1600" b="1" dirty="0" smtClean="0">
                <a:latin typeface="+mn-ea"/>
              </a:rPr>
              <a:t>）</a:t>
            </a:r>
            <a:r>
              <a:rPr lang="zh-TW" altLang="zh-TW" sz="1600" b="1" dirty="0">
                <a:latin typeface="+mn-ea"/>
              </a:rPr>
              <a:t> 。</a:t>
            </a:r>
          </a:p>
          <a:p>
            <a:pPr marL="519113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大部分的外接裝置不支援（如</a:t>
            </a:r>
            <a:r>
              <a:rPr lang="zh-TW" altLang="zh-TW" sz="1600" b="1" dirty="0" smtClean="0">
                <a:latin typeface="+mn-ea"/>
              </a:rPr>
              <a:t>讀卡機</a:t>
            </a:r>
            <a:r>
              <a:rPr lang="zh-TW" altLang="zh-TW" sz="1600" b="1" dirty="0">
                <a:latin typeface="+mn-ea"/>
              </a:rPr>
              <a:t>） 。</a:t>
            </a:r>
            <a:endParaRPr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6448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51471"/>
            <a:ext cx="8435280" cy="4320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</a:rPr>
              <a:t>熱門的線上應用程式擴充推薦</a:t>
            </a: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1523383984"/>
              </p:ext>
            </p:extLst>
          </p:nvPr>
        </p:nvGraphicFramePr>
        <p:xfrm>
          <a:off x="450354" y="512633"/>
          <a:ext cx="8442126" cy="42154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3090"/>
                <a:gridCol w="5569036"/>
              </a:tblGrid>
              <a:tr h="147179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Speakit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: Highlights web content and turns it into a speech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http://goo.gl/kz0zry</a:t>
                      </a: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lang="en" dirty="0" smtClean="0">
                        <a:solidFill>
                          <a:srgbClr val="43434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使用文本到語音技術，語言自動檢測讀取選定的文本。它可以在超過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種語言閱讀的文字</a:t>
                      </a:r>
                      <a:endParaRPr lang="en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  <a:tr h="146348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Google Input Tools for Chromebook: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Allows you to enter text in your desired language on ChromeOS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http://goo.gl/wBYHPf</a:t>
                      </a: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1425" marR="91425" marT="91425" marB="91425"/>
                </a:tc>
              </a:tr>
              <a:tr h="121206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Appjump</a:t>
                      </a:r>
                      <a:r>
                        <a:rPr lang="en" dirty="0"/>
                        <a:t>: </a:t>
                      </a: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Quickly launches Apps from browser toolbar and organizes apps and extensions into groups.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5"/>
                        </a:rPr>
                        <a:t>http://goo.gl/jYZwNH</a:t>
                      </a: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375" y="699542"/>
            <a:ext cx="1011775" cy="9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925" y="2211710"/>
            <a:ext cx="1011775" cy="10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712" y="3813149"/>
            <a:ext cx="1011775" cy="71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3375" y="699542"/>
            <a:ext cx="958324" cy="9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74175" y="2121924"/>
            <a:ext cx="1011774" cy="110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74175" y="3664849"/>
            <a:ext cx="1017524" cy="101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81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3529" y="123479"/>
            <a:ext cx="8604428" cy="4320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0070C0"/>
                </a:solidFill>
              </a:rPr>
              <a:t>熱門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APP</a:t>
            </a:r>
            <a:r>
              <a:rPr lang="en" sz="2400" b="1" dirty="0" smtClean="0">
                <a:solidFill>
                  <a:srgbClr val="0070C0"/>
                </a:solidFill>
              </a:rPr>
              <a:t>擴充推薦</a:t>
            </a:r>
            <a:endParaRPr lang="en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3" name="Shape 73"/>
          <p:cNvGraphicFramePr/>
          <p:nvPr>
            <p:extLst>
              <p:ext uri="{D42A27DB-BD31-4B8C-83A1-F6EECF244321}">
                <p14:modId xmlns:p14="http://schemas.microsoft.com/office/powerpoint/2010/main" val="2319802093"/>
              </p:ext>
            </p:extLst>
          </p:nvPr>
        </p:nvGraphicFramePr>
        <p:xfrm>
          <a:off x="323528" y="555526"/>
          <a:ext cx="8604429" cy="41861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88575"/>
                <a:gridCol w="5715854"/>
              </a:tblGrid>
              <a:tr h="12961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ScreenCastify: Ideal for v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ideo recording and is integrated with YouTube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http://goo.gl/Rwy8Fp</a:t>
                      </a:r>
                      <a:r>
                        <a:rPr lang="en" dirty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lang="en" dirty="0" smtClean="0">
                        <a:solidFill>
                          <a:srgbClr val="43434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一個簡單的視頻屏幕捕捉軟件（亦稱截屏記錄）的瀏覽器</a:t>
                      </a:r>
                      <a:endParaRPr lang="en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89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Awesome Screenshot</a:t>
                      </a:r>
                      <a:r>
                        <a:rPr lang="en" dirty="0"/>
                        <a:t>: For screen capture and annotations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http://</a:t>
                      </a:r>
                      <a:r>
                        <a:rPr lang="en" u="sng" dirty="0" smtClean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goo.gl/n8vECR</a:t>
                      </a:r>
                      <a:endParaRPr lang="en" u="sng" dirty="0" smtClean="0">
                        <a:solidFill>
                          <a:schemeClr val="hlink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捕獲整個頁面或任何部分，矩形，圓形，箭頭，線條和文字，模糊敏感信息，一鍵上傳分享註釋。支持</a:t>
                      </a:r>
                      <a:r>
                        <a:rPr lang="en-US" altLang="zh-TW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PNG</a:t>
                      </a:r>
                      <a:r>
                        <a:rPr lang="zh-TW" alt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和鏈接</a:t>
                      </a:r>
                      <a:endParaRPr lang="en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481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altLang="zh-TW" b="1" dirty="0" smtClean="0"/>
                        <a:t>Pocket</a:t>
                      </a:r>
                      <a:r>
                        <a:rPr lang="en" altLang="zh-TW" dirty="0" smtClean="0"/>
                        <a:t>: Easily saves favourite bookmarks and has the ability to access your bookmarks anywhere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altLang="zh-TW" u="sng" dirty="0" smtClean="0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5"/>
                        </a:rPr>
                        <a:t>http://goo.gl/RVQLPS</a:t>
                      </a:r>
                      <a:r>
                        <a:rPr lang="en" altLang="zh-TW" dirty="0" smtClean="0">
                          <a:solidFill>
                            <a:srgbClr val="43434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  <a:tabLst/>
                        <a:defRPr/>
                      </a:pPr>
                      <a:endParaRPr lang="en" altLang="zh-TW" dirty="0" smtClean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132" y="2067694"/>
            <a:ext cx="120604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132" y="696768"/>
            <a:ext cx="1206039" cy="93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1124" y="771550"/>
            <a:ext cx="1066699" cy="9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1123" y="2067694"/>
            <a:ext cx="106669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749" y="3531712"/>
            <a:ext cx="1211421" cy="105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0773" y="3566437"/>
            <a:ext cx="1067049" cy="102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8225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28731" y="1779662"/>
            <a:ext cx="4903738" cy="432048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chemeClr val="tx1"/>
                </a:solidFill>
                <a:latin typeface="+mn-ea"/>
                <a:ea typeface="+mn-ea"/>
              </a:rPr>
              <a:t>Manager Console </a:t>
            </a:r>
            <a:endParaRPr lang="en-US" sz="2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60F7E-BF8E-4752-A3EA-71DCEBC1B1D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5035" y="2355726"/>
            <a:ext cx="4974888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www.youtube.com/watch?v=ouxXU9UpxBs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zh-TW" altLang="en-US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077777" y="3435846"/>
            <a:ext cx="222573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goo.gl/EMYf2D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077777" y="3075806"/>
            <a:ext cx="1719445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 smtClean="0"/>
              <a:t>Classroom </a:t>
            </a:r>
            <a:endParaRPr lang="zh-TW" altLang="en-US" sz="2800" b="1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3203848" y="555526"/>
            <a:ext cx="24335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 b="1" dirty="0" smtClean="0">
                <a:solidFill>
                  <a:srgbClr val="0000FF"/>
                </a:solidFill>
                <a:latin typeface="+mn-ea"/>
                <a:ea typeface="+mn-ea"/>
              </a:rPr>
              <a:t>Chrome</a:t>
            </a:r>
          </a:p>
          <a:p>
            <a:pPr algn="ctr">
              <a:lnSpc>
                <a:spcPct val="90000"/>
              </a:lnSpc>
            </a:pPr>
            <a:r>
              <a:rPr lang="zh-TW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教學影片</a:t>
            </a:r>
          </a:p>
        </p:txBody>
      </p:sp>
    </p:spTree>
    <p:extLst>
      <p:ext uri="{BB962C8B-B14F-4D97-AF65-F5344CB8AC3E}">
        <p14:creationId xmlns:p14="http://schemas.microsoft.com/office/powerpoint/2010/main" val="34225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235798" y="1964036"/>
            <a:ext cx="6400800" cy="1314450"/>
          </a:xfrm>
        </p:spPr>
        <p:txBody>
          <a:bodyPr numCol="1"/>
          <a:lstStyle/>
          <a:p>
            <a:r>
              <a:rPr lang="en-US" altLang="zh-TW" sz="6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TW" alt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361363" y="209559"/>
            <a:ext cx="549275" cy="138113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altLang="zh-TW" smtClean="0"/>
              <a:t>|       </a:t>
            </a:r>
            <a:fld id="{35A44EFE-6993-47A9-A5AF-78745BF6169A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5338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16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267494"/>
            <a:ext cx="8435280" cy="46070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如何調整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字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型大小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及頁面縮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放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點選</a:t>
            </a:r>
            <a:r>
              <a:rPr lang="en-US" altLang="zh-TW" sz="1600" b="1" dirty="0" smtClean="0">
                <a:latin typeface="+mn-ea"/>
              </a:rPr>
              <a:t>”</a:t>
            </a:r>
            <a:r>
              <a:rPr lang="zh-TW" altLang="zh-TW" sz="1600" b="1" dirty="0" smtClean="0">
                <a:latin typeface="+mn-ea"/>
              </a:rPr>
              <a:t>右下角</a:t>
            </a:r>
            <a:r>
              <a:rPr lang="en-US" altLang="zh-TW" sz="1600" b="1" dirty="0" smtClean="0">
                <a:latin typeface="+mn-ea"/>
              </a:rPr>
              <a:t>”</a:t>
            </a:r>
            <a:r>
              <a:rPr lang="zh-TW" altLang="zh-TW" sz="1600" b="1" dirty="0" smtClean="0">
                <a:latin typeface="+mn-ea"/>
              </a:rPr>
              <a:t>選擇</a:t>
            </a:r>
            <a:r>
              <a:rPr lang="zh-TW" altLang="zh-TW" sz="1600" b="1" dirty="0">
                <a:latin typeface="+mn-ea"/>
              </a:rPr>
              <a:t>「設定</a:t>
            </a:r>
            <a:r>
              <a:rPr lang="zh-TW" altLang="zh-TW" sz="1600" b="1" dirty="0" smtClean="0">
                <a:latin typeface="+mn-ea"/>
              </a:rPr>
              <a:t>」</a:t>
            </a:r>
            <a:r>
              <a:rPr lang="zh-TW" altLang="en-US" sz="1600" b="1" dirty="0" smtClean="0">
                <a:latin typeface="+mn-ea"/>
              </a:rPr>
              <a:t>之</a:t>
            </a:r>
            <a:r>
              <a:rPr lang="en-US" altLang="zh-TW" sz="1600" b="1" dirty="0" smtClean="0">
                <a:latin typeface="+mn-ea"/>
              </a:rPr>
              <a:t>[</a:t>
            </a:r>
            <a:r>
              <a:rPr lang="zh-TW" altLang="en-US" sz="1600" b="1" dirty="0" smtClean="0">
                <a:latin typeface="+mn-ea"/>
              </a:rPr>
              <a:t>顯示進階設定</a:t>
            </a:r>
            <a:r>
              <a:rPr lang="en-US" altLang="zh-TW" sz="1600" b="1" dirty="0" smtClean="0">
                <a:latin typeface="+mn-ea"/>
              </a:rPr>
              <a:t>]</a:t>
            </a:r>
            <a:r>
              <a:rPr lang="zh-TW" altLang="en-US" sz="1600" b="1" dirty="0" smtClean="0">
                <a:latin typeface="+mn-ea"/>
              </a:rPr>
              <a:t>內</a:t>
            </a:r>
            <a:r>
              <a:rPr lang="en-US" altLang="zh-TW" sz="1600" b="1" dirty="0" smtClean="0">
                <a:latin typeface="+mn-ea"/>
              </a:rPr>
              <a:t>[</a:t>
            </a:r>
            <a:r>
              <a:rPr lang="zh-TW" altLang="en-US" sz="1600" b="1" dirty="0" smtClean="0">
                <a:latin typeface="+mn-ea"/>
              </a:rPr>
              <a:t>網頁內容</a:t>
            </a:r>
            <a:r>
              <a:rPr lang="en-US" altLang="zh-TW" sz="1600" b="1" dirty="0" smtClean="0">
                <a:latin typeface="+mn-ea"/>
              </a:rPr>
              <a:t>]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buNone/>
            </a:pPr>
            <a:endParaRPr lang="en-US" altLang="zh-TW" sz="1600" b="1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C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hromeBook的觸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控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板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，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如何使用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[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滑鼠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右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鍵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]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功能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，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另如何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查詢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鍵盤之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按鈕的功能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r>
              <a:rPr lang="en-US" altLang="zh-TW" sz="1600" b="1" dirty="0" smtClean="0">
                <a:solidFill>
                  <a:srgbClr val="000000"/>
                </a:solidFill>
                <a:latin typeface="+mn-ea"/>
              </a:rPr>
              <a:t>	</a:t>
            </a: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兩根手指頭</a:t>
            </a:r>
            <a:r>
              <a:rPr lang="zh-TW" altLang="zh-TW" sz="1600" b="1" dirty="0" smtClean="0">
                <a:latin typeface="+mn-ea"/>
              </a:rPr>
              <a:t>打開</a:t>
            </a:r>
            <a:r>
              <a:rPr lang="zh-TW" altLang="en-US" sz="1600" b="1" dirty="0" smtClean="0">
                <a:latin typeface="+mn-ea"/>
              </a:rPr>
              <a:t>於觸控板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zh-TW" sz="1600" b="1" dirty="0">
                <a:latin typeface="+mn-ea"/>
              </a:rPr>
              <a:t>同時按下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按下</a:t>
            </a:r>
            <a:r>
              <a:rPr lang="en-US" altLang="zh-TW" sz="1600" b="1" dirty="0" smtClean="0">
                <a:latin typeface="+mn-ea"/>
              </a:rPr>
              <a:t>[  C</a:t>
            </a:r>
            <a:r>
              <a:rPr lang="zh-TW" altLang="zh-TW" sz="1600" b="1" dirty="0" smtClean="0">
                <a:latin typeface="+mn-ea"/>
              </a:rPr>
              <a:t>trl +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zh-TW" altLang="zh-TW" sz="1600" b="1" dirty="0" smtClean="0">
                <a:latin typeface="+mn-ea"/>
              </a:rPr>
              <a:t>Alt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zh-TW" altLang="zh-TW" sz="1600" b="1" dirty="0" smtClean="0">
                <a:latin typeface="+mn-ea"/>
              </a:rPr>
              <a:t>+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zh-TW" altLang="zh-TW" sz="1600" b="1" dirty="0" smtClean="0">
                <a:latin typeface="+mn-ea"/>
              </a:rPr>
              <a:t>/</a:t>
            </a:r>
            <a:r>
              <a:rPr lang="en-US" altLang="zh-TW" sz="1600" b="1" dirty="0" smtClean="0">
                <a:latin typeface="+mn-ea"/>
              </a:rPr>
              <a:t>  ]</a:t>
            </a:r>
            <a:r>
              <a:rPr lang="zh-TW" altLang="zh-TW" sz="1600" b="1" dirty="0" smtClean="0">
                <a:latin typeface="+mn-ea"/>
              </a:rPr>
              <a:t>，可以</a:t>
            </a:r>
            <a:r>
              <a:rPr lang="zh-TW" altLang="zh-TW" sz="1600" b="1" dirty="0">
                <a:latin typeface="+mn-ea"/>
              </a:rPr>
              <a:t>呼叫出鍵盤說明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en-US" altLang="zh-TW" sz="1600" b="1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Chrome 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所使用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Apps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須至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何處下載安裝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？能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安裝其他的中文輸入法嗎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使用</a:t>
            </a:r>
            <a:r>
              <a:rPr lang="en-US" altLang="zh-TW" sz="1600" b="1" dirty="0" smtClean="0">
                <a:latin typeface="+mn-ea"/>
              </a:rPr>
              <a:t>[</a:t>
            </a:r>
            <a:r>
              <a:rPr lang="zh-TW" altLang="zh-TW" sz="1600" b="1" dirty="0" smtClean="0">
                <a:latin typeface="+mn-ea"/>
              </a:rPr>
              <a:t>C</a:t>
            </a:r>
            <a:r>
              <a:rPr lang="zh-TW" altLang="zh-TW" sz="1600" b="1" dirty="0">
                <a:latin typeface="+mn-ea"/>
              </a:rPr>
              <a:t>hrome線上應用程式</a:t>
            </a:r>
            <a:r>
              <a:rPr lang="zh-TW" altLang="zh-TW" sz="1600" b="1" dirty="0" smtClean="0">
                <a:latin typeface="+mn-ea"/>
              </a:rPr>
              <a:t>商店</a:t>
            </a:r>
            <a:r>
              <a:rPr lang="en-US" altLang="zh-TW" sz="1600" b="1" dirty="0" smtClean="0">
                <a:latin typeface="+mn-ea"/>
              </a:rPr>
              <a:t>]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zh-TW" sz="1600" b="1" dirty="0">
                <a:latin typeface="+mn-ea"/>
              </a:rPr>
              <a:t>不是Google play 。</a:t>
            </a:r>
            <a:endParaRPr lang="en-US" altLang="zh-TW" sz="1600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可以</a:t>
            </a:r>
            <a:r>
              <a:rPr lang="zh-TW" altLang="zh-TW" sz="1600" b="1" dirty="0">
                <a:latin typeface="+mn-ea"/>
              </a:rPr>
              <a:t>，安裝JSCIN再加裝其他的</a:t>
            </a:r>
            <a:r>
              <a:rPr lang="zh-TW" altLang="zh-TW" sz="1600" b="1" dirty="0" smtClean="0">
                <a:latin typeface="+mn-ea"/>
              </a:rPr>
              <a:t>輸入法</a:t>
            </a:r>
            <a:r>
              <a:rPr lang="zh-TW" altLang="en-US" sz="1600" b="1" dirty="0" smtClean="0">
                <a:latin typeface="+mn-ea"/>
              </a:rPr>
              <a:t>即可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buNone/>
            </a:pPr>
            <a:endParaRPr lang="en-US" altLang="zh-TW" sz="1600" b="1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資深鄉民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所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習慣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用傳統的bbs界面，Chromebook有使用替代方案嗎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latin typeface="+mn-ea"/>
              </a:rPr>
              <a:t>Web store </a:t>
            </a:r>
            <a:r>
              <a:rPr lang="zh-TW" altLang="en-US" sz="1600" b="1" dirty="0" smtClean="0">
                <a:latin typeface="+mn-ea"/>
              </a:rPr>
              <a:t>有提供</a:t>
            </a:r>
            <a:r>
              <a:rPr lang="en-US" altLang="zh-TW" sz="1600" b="1" dirty="0" err="1" smtClean="0">
                <a:latin typeface="+mn-ea"/>
              </a:rPr>
              <a:t>PttChrome</a:t>
            </a:r>
            <a:r>
              <a:rPr lang="en-US" altLang="zh-TW" sz="1600" b="1" dirty="0" smtClean="0">
                <a:latin typeface="+mn-ea"/>
              </a:rPr>
              <a:t> APP</a:t>
            </a:r>
            <a:r>
              <a:rPr lang="zh-TW" altLang="zh-TW" sz="1600" b="1" dirty="0">
                <a:latin typeface="+mn-ea"/>
              </a:rPr>
              <a:t> 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buNone/>
            </a:pPr>
            <a:endParaRPr lang="en-US" altLang="zh-TW" sz="1600" b="1" dirty="0" smtClean="0">
              <a:solidFill>
                <a:srgbClr val="000000"/>
              </a:solidFill>
              <a:latin typeface="+mn-ea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畫面截圖，以前可以用print screen的快速鍵，現在該怎麼做？</a:t>
            </a:r>
            <a:endParaRPr lang="en-US" altLang="zh-TW" sz="1600" b="1" dirty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+mn-ea"/>
              </a:rPr>
              <a:t>整個畫面</a:t>
            </a:r>
            <a:endParaRPr lang="en-US" altLang="zh-TW" sz="1600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+mn-ea"/>
              </a:rPr>
              <a:t>選擇之區域</a:t>
            </a:r>
            <a:endParaRPr lang="en-US" altLang="zh-TW" sz="16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rgbClr val="00000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</p:txBody>
      </p:sp>
      <p:pic>
        <p:nvPicPr>
          <p:cNvPr id="3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329" y="3849622"/>
            <a:ext cx="2304256" cy="3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329" y="4167644"/>
            <a:ext cx="2280069" cy="37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5343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251520" y="123478"/>
            <a:ext cx="8712968" cy="4896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要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開始文書處理，該怎麼辦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可以使用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MS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Office 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嗎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latin typeface="+mn-ea"/>
              </a:rPr>
              <a:t>Default</a:t>
            </a:r>
            <a:r>
              <a:rPr lang="zh-TW" altLang="zh-TW" sz="1600" b="1" dirty="0" smtClean="0">
                <a:latin typeface="+mn-ea"/>
              </a:rPr>
              <a:t>使用</a:t>
            </a:r>
            <a:r>
              <a:rPr lang="zh-TW" altLang="zh-TW" sz="1600" b="1" dirty="0">
                <a:latin typeface="+mn-ea"/>
              </a:rPr>
              <a:t>Google</a:t>
            </a:r>
            <a:r>
              <a:rPr lang="zh-TW" altLang="zh-TW" sz="1600" b="1" dirty="0" smtClean="0">
                <a:latin typeface="+mn-ea"/>
              </a:rPr>
              <a:t>文件</a:t>
            </a:r>
            <a:r>
              <a:rPr lang="en-US" altLang="zh-TW" sz="1600" b="1" dirty="0" smtClean="0">
                <a:latin typeface="+mn-ea"/>
              </a:rPr>
              <a:t>/</a:t>
            </a:r>
            <a:r>
              <a:rPr lang="zh-TW" altLang="zh-TW" sz="1600" b="1" dirty="0" smtClean="0">
                <a:latin typeface="+mn-ea"/>
              </a:rPr>
              <a:t>試算表</a:t>
            </a:r>
            <a:r>
              <a:rPr lang="zh-TW" altLang="en-US" sz="1600" b="1" dirty="0" smtClean="0">
                <a:latin typeface="+mn-ea"/>
              </a:rPr>
              <a:t>等</a:t>
            </a:r>
            <a:r>
              <a:rPr lang="zh-TW" altLang="zh-TW" sz="1600" b="1" dirty="0">
                <a:latin typeface="+mn-ea"/>
              </a:rPr>
              <a:t>。</a:t>
            </a:r>
            <a:r>
              <a:rPr lang="zh-TW" altLang="en-US" sz="1600" b="1" dirty="0" smtClean="0">
                <a:latin typeface="+mn-ea"/>
              </a:rPr>
              <a:t>下載</a:t>
            </a:r>
            <a:r>
              <a:rPr lang="en-US" altLang="zh-TW" sz="1600" b="1" dirty="0" smtClean="0">
                <a:latin typeface="+mn-ea"/>
              </a:rPr>
              <a:t>MS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Word/Excel/PPT online</a:t>
            </a:r>
            <a:r>
              <a:rPr lang="zh-TW" altLang="en-US" sz="1600" b="1" dirty="0" smtClean="0">
                <a:latin typeface="+mn-ea"/>
              </a:rPr>
              <a:t>即可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en-US" altLang="zh-TW" sz="1600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ChromeBook要怎麼列印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文件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(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雲端列印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)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選項？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latin typeface="+mn-ea"/>
              </a:rPr>
              <a:t>現在</a:t>
            </a:r>
            <a:r>
              <a:rPr lang="zh-TW" altLang="en-US" sz="1600" b="1" dirty="0" smtClean="0">
                <a:latin typeface="+mn-ea"/>
              </a:rPr>
              <a:t>無</a:t>
            </a:r>
            <a:r>
              <a:rPr lang="zh-TW" altLang="zh-TW" sz="1600" b="1" dirty="0" smtClean="0">
                <a:latin typeface="+mn-ea"/>
              </a:rPr>
              <a:t>支援直接</a:t>
            </a:r>
            <a:r>
              <a:rPr lang="zh-TW" altLang="en-US" sz="1600" b="1" dirty="0">
                <a:latin typeface="+mn-ea"/>
              </a:rPr>
              <a:t>連接</a:t>
            </a:r>
            <a:r>
              <a:rPr lang="zh-TW" altLang="en-US" sz="1600" b="1" dirty="0" smtClean="0">
                <a:latin typeface="+mn-ea"/>
              </a:rPr>
              <a:t>之</a:t>
            </a:r>
            <a:r>
              <a:rPr lang="zh-TW" altLang="zh-TW" sz="1600" b="1" dirty="0" smtClean="0">
                <a:latin typeface="+mn-ea"/>
              </a:rPr>
              <a:t>印表機，</a:t>
            </a:r>
            <a:r>
              <a:rPr lang="zh-TW" altLang="en-US" sz="1600" b="1" dirty="0" smtClean="0">
                <a:latin typeface="+mn-ea"/>
              </a:rPr>
              <a:t>但</a:t>
            </a:r>
            <a:r>
              <a:rPr lang="zh-TW" altLang="zh-TW" sz="1600" b="1" dirty="0" smtClean="0">
                <a:latin typeface="+mn-ea"/>
              </a:rPr>
              <a:t>可以</a:t>
            </a:r>
            <a:r>
              <a:rPr lang="zh-TW" altLang="en-US" sz="1600" b="1" dirty="0" smtClean="0">
                <a:latin typeface="+mn-ea"/>
              </a:rPr>
              <a:t>使用雲端列印功能之印表機</a:t>
            </a:r>
            <a:r>
              <a:rPr lang="zh-TW" altLang="zh-TW" sz="1600" b="1" dirty="0" smtClean="0">
                <a:latin typeface="+mn-ea"/>
              </a:rPr>
              <a:t>，或設定已經</a:t>
            </a:r>
            <a:r>
              <a:rPr lang="zh-TW" altLang="zh-TW" sz="1600" b="1" dirty="0">
                <a:latin typeface="+mn-ea"/>
              </a:rPr>
              <a:t>連接印表機</a:t>
            </a:r>
            <a:r>
              <a:rPr lang="zh-TW" altLang="zh-TW" sz="1600" b="1" dirty="0" smtClean="0">
                <a:latin typeface="+mn-ea"/>
              </a:rPr>
              <a:t>的</a:t>
            </a:r>
            <a:r>
              <a:rPr lang="en-US" altLang="zh-TW" sz="1600" b="1" dirty="0" smtClean="0">
                <a:latin typeface="+mn-ea"/>
              </a:rPr>
              <a:t>PC</a:t>
            </a:r>
            <a:r>
              <a:rPr lang="zh-TW" altLang="en-US" sz="1600" b="1" dirty="0" smtClean="0">
                <a:latin typeface="+mn-ea"/>
              </a:rPr>
              <a:t>有雲端列印功能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en-US" sz="1600" b="1" dirty="0">
                <a:latin typeface="+mn-ea"/>
              </a:rPr>
              <a:t>即可</a:t>
            </a:r>
            <a:r>
              <a:rPr lang="zh-TW" altLang="zh-TW" sz="1600" b="1" dirty="0" smtClean="0">
                <a:latin typeface="+mn-ea"/>
              </a:rPr>
              <a:t>進行</a:t>
            </a:r>
            <a:r>
              <a:rPr lang="zh-TW" altLang="zh-TW" sz="1600" b="1" dirty="0">
                <a:latin typeface="+mn-ea"/>
              </a:rPr>
              <a:t>列印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lvl="1" indent="0">
              <a:buNone/>
            </a:pPr>
            <a:endParaRPr lang="en-US" altLang="zh-TW" sz="1600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教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學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常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使用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scratc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h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及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心智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圖教學，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有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App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嗎？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可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連接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外部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測試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感應器嗎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如何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解壓縮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檔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?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latin typeface="+mn-ea"/>
              </a:rPr>
              <a:t>Scratch </a:t>
            </a:r>
            <a:r>
              <a:rPr lang="zh-TW" altLang="zh-TW" sz="1600" b="1" dirty="0" smtClean="0">
                <a:latin typeface="+mn-ea"/>
              </a:rPr>
              <a:t>1</a:t>
            </a:r>
            <a:r>
              <a:rPr lang="zh-TW" altLang="zh-TW" sz="1600" b="1" dirty="0">
                <a:latin typeface="+mn-ea"/>
              </a:rPr>
              <a:t>.4版目前無法使用，但2.0線上版可以正常使用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心智圖</a:t>
            </a:r>
            <a:r>
              <a:rPr lang="zh-TW" altLang="zh-TW" sz="1600" b="1" dirty="0" smtClean="0">
                <a:latin typeface="+mn-ea"/>
              </a:rPr>
              <a:t>教學</a:t>
            </a:r>
            <a:r>
              <a:rPr lang="en-US" altLang="zh-TW" sz="1600" b="1" dirty="0" smtClean="0">
                <a:latin typeface="+mn-ea"/>
              </a:rPr>
              <a:t>App</a:t>
            </a:r>
            <a:r>
              <a:rPr lang="zh-TW" altLang="zh-TW" sz="1600" b="1" dirty="0" smtClean="0">
                <a:latin typeface="+mn-ea"/>
              </a:rPr>
              <a:t>大都</a:t>
            </a:r>
            <a:r>
              <a:rPr lang="zh-TW" altLang="zh-TW" sz="1600" b="1" dirty="0">
                <a:latin typeface="+mn-ea"/>
              </a:rPr>
              <a:t>可以使用，coggle或min</a:t>
            </a:r>
            <a:r>
              <a:rPr lang="zh-TW" altLang="zh-TW" sz="1600" b="1" dirty="0" smtClean="0">
                <a:latin typeface="+mn-ea"/>
              </a:rPr>
              <a:t>d</a:t>
            </a:r>
            <a:r>
              <a:rPr lang="en-US" altLang="zh-TW" sz="1600" b="1" dirty="0" smtClean="0">
                <a:latin typeface="+mn-ea"/>
              </a:rPr>
              <a:t>M</a:t>
            </a:r>
            <a:r>
              <a:rPr lang="zh-TW" altLang="zh-TW" sz="1600" b="1" dirty="0" smtClean="0">
                <a:latin typeface="+mn-ea"/>
              </a:rPr>
              <a:t>u</a:t>
            </a:r>
            <a:r>
              <a:rPr lang="zh-TW" altLang="zh-TW" sz="1600" b="1" dirty="0">
                <a:latin typeface="+mn-ea"/>
              </a:rPr>
              <a:t>p皆可以與google driver做</a:t>
            </a:r>
            <a:r>
              <a:rPr lang="zh-TW" altLang="zh-TW" sz="1600" b="1" dirty="0" smtClean="0">
                <a:latin typeface="+mn-ea"/>
              </a:rPr>
              <a:t>整合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外部</a:t>
            </a:r>
            <a:r>
              <a:rPr lang="zh-TW" altLang="en-US" sz="1600" b="1" dirty="0">
                <a:latin typeface="+mn-ea"/>
              </a:rPr>
              <a:t>測試</a:t>
            </a:r>
            <a:r>
              <a:rPr lang="zh-TW" altLang="zh-TW" sz="1600" b="1" dirty="0">
                <a:latin typeface="+mn-ea"/>
              </a:rPr>
              <a:t>感應</a:t>
            </a:r>
            <a:r>
              <a:rPr lang="zh-TW" altLang="zh-TW" sz="1600" b="1" dirty="0" smtClean="0">
                <a:latin typeface="+mn-ea"/>
              </a:rPr>
              <a:t>器</a:t>
            </a:r>
            <a:r>
              <a:rPr lang="zh-TW" altLang="zh-TW" sz="1600" b="1" dirty="0">
                <a:latin typeface="+mn-ea"/>
              </a:rPr>
              <a:t>，</a:t>
            </a:r>
            <a:r>
              <a:rPr lang="zh-TW" altLang="zh-TW" sz="1600" b="1" dirty="0" smtClean="0">
                <a:latin typeface="+mn-ea"/>
              </a:rPr>
              <a:t>目前</a:t>
            </a:r>
            <a:r>
              <a:rPr lang="zh-TW" altLang="zh-TW" sz="1600" b="1" dirty="0">
                <a:latin typeface="+mn-ea"/>
              </a:rPr>
              <a:t>還沒有辦法使用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壓縮檔</a:t>
            </a:r>
            <a:r>
              <a:rPr lang="zh-TW" altLang="zh-TW" sz="1600" b="1" dirty="0" smtClean="0">
                <a:latin typeface="+mn-ea"/>
              </a:rPr>
              <a:t>可以</a:t>
            </a:r>
            <a:r>
              <a:rPr lang="zh-TW" altLang="zh-TW" sz="1600" b="1" dirty="0">
                <a:latin typeface="+mn-ea"/>
              </a:rPr>
              <a:t>直接打開，</a:t>
            </a:r>
            <a:r>
              <a:rPr lang="zh-TW" altLang="zh-TW" sz="1600" b="1" dirty="0" smtClean="0">
                <a:latin typeface="+mn-ea"/>
              </a:rPr>
              <a:t>或使用</a:t>
            </a:r>
            <a:r>
              <a:rPr lang="zh-TW" altLang="zh-TW" sz="1600" b="1" dirty="0">
                <a:latin typeface="+mn-ea"/>
              </a:rPr>
              <a:t>CloudConvert或ZIP Extractor等雲端服務</a:t>
            </a:r>
            <a:r>
              <a:rPr lang="zh-TW" altLang="zh-TW" sz="1600" b="1" dirty="0" smtClean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en-US" altLang="zh-TW" sz="16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教學實用之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APP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有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聽音樂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 或 替代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Photoshop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修圖之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APP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嗎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 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latin typeface="+mn-ea"/>
              </a:rPr>
              <a:t>Google Dictionary(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</a:rPr>
              <a:t>字典</a:t>
            </a:r>
            <a:r>
              <a:rPr lang="en-US" altLang="zh-TW" sz="1600" b="1" dirty="0" smtClean="0">
                <a:latin typeface="+mn-ea"/>
              </a:rPr>
              <a:t>)</a:t>
            </a:r>
            <a:r>
              <a:rPr lang="zh-TW" altLang="en-US" sz="1600" b="1" dirty="0" smtClean="0">
                <a:latin typeface="+mn-ea"/>
              </a:rPr>
              <a:t>、</a:t>
            </a:r>
            <a:r>
              <a:rPr lang="en-US" altLang="zh-TW" sz="1600" b="1" dirty="0" err="1" smtClean="0">
                <a:latin typeface="+mn-ea"/>
              </a:rPr>
              <a:t>Scrible</a:t>
            </a:r>
            <a:r>
              <a:rPr lang="en-US" altLang="zh-TW" sz="1600" b="1" dirty="0" smtClean="0">
                <a:latin typeface="+mn-ea"/>
              </a:rPr>
              <a:t> Toolbar(</a:t>
            </a:r>
            <a:r>
              <a:rPr lang="zh-TW" altLang="zh-TW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劃記標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重點</a:t>
            </a:r>
            <a:r>
              <a:rPr lang="en-US" altLang="zh-TW" sz="1600" b="1" dirty="0" smtClean="0">
                <a:latin typeface="+mn-ea"/>
              </a:rPr>
              <a:t>)</a:t>
            </a:r>
            <a:r>
              <a:rPr lang="zh-TW" altLang="en-US" sz="1600" b="1" dirty="0" smtClean="0">
                <a:latin typeface="+mn-ea"/>
              </a:rPr>
              <a:t>、</a:t>
            </a:r>
            <a:r>
              <a:rPr lang="en-US" altLang="zh-TW" sz="1600" b="1" dirty="0" err="1" smtClean="0">
                <a:latin typeface="+mn-ea"/>
              </a:rPr>
              <a:t>ScribeFire</a:t>
            </a:r>
            <a:r>
              <a:rPr lang="en-US" altLang="zh-TW" sz="1600" b="1" dirty="0" smtClean="0">
                <a:latin typeface="+mn-ea"/>
              </a:rPr>
              <a:t>(</a:t>
            </a:r>
            <a:r>
              <a:rPr lang="zh-TW" altLang="zh-TW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整理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筆記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&amp;Blog</a:t>
            </a:r>
            <a:r>
              <a:rPr lang="en-US" altLang="zh-TW" sz="1600" b="1" dirty="0" smtClean="0">
                <a:latin typeface="+mn-ea"/>
              </a:rPr>
              <a:t>)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zh-TW" altLang="en-US" sz="1600" b="1" dirty="0">
                <a:latin typeface="+mn-ea"/>
              </a:rPr>
              <a:t>、</a:t>
            </a:r>
            <a:r>
              <a:rPr lang="zh-TW" altLang="zh-TW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萌典</a:t>
            </a:r>
            <a:r>
              <a:rPr lang="en-US" altLang="zh-TW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查生字</a:t>
            </a:r>
            <a:r>
              <a:rPr lang="en-US" altLang="zh-TW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)</a:t>
            </a:r>
            <a:r>
              <a:rPr lang="zh-TW" altLang="en-US" sz="1600" b="1" dirty="0" smtClean="0">
                <a:latin typeface="+mn-ea"/>
              </a:rPr>
              <a:t>等</a:t>
            </a:r>
            <a:r>
              <a:rPr lang="en-US" altLang="zh-TW" sz="1600" b="1" dirty="0" smtClean="0">
                <a:latin typeface="+mn-ea"/>
              </a:rPr>
              <a:t>APP</a:t>
            </a: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spotify等免費線上</a:t>
            </a:r>
            <a:r>
              <a:rPr lang="zh-TW" altLang="en-US" sz="1600" b="1" dirty="0">
                <a:latin typeface="+mn-ea"/>
              </a:rPr>
              <a:t>音樂</a:t>
            </a:r>
            <a:r>
              <a:rPr lang="zh-TW" altLang="zh-TW" sz="1600" b="1" dirty="0">
                <a:latin typeface="+mn-ea"/>
              </a:rPr>
              <a:t>服務，都可以正常使用。</a:t>
            </a:r>
            <a:r>
              <a:rPr lang="en-US" altLang="zh-TW" sz="1600" b="1" dirty="0">
                <a:latin typeface="+mn-ea"/>
              </a:rPr>
              <a:t>P</a:t>
            </a:r>
            <a:r>
              <a:rPr lang="zh-TW" altLang="zh-TW" sz="1600" b="1" dirty="0">
                <a:latin typeface="+mn-ea"/>
              </a:rPr>
              <a:t>ixlr</a:t>
            </a:r>
            <a:r>
              <a:rPr lang="zh-TW" altLang="en-US" sz="1600" b="1" dirty="0">
                <a:latin typeface="+mn-ea"/>
              </a:rPr>
              <a:t> 修圖功能</a:t>
            </a:r>
            <a:r>
              <a:rPr lang="zh-TW" altLang="zh-TW" sz="1600" b="1" dirty="0">
                <a:latin typeface="+mn-ea"/>
              </a:rPr>
              <a:t>，</a:t>
            </a:r>
            <a:r>
              <a:rPr lang="zh-TW" altLang="en-US" sz="1600" b="1" dirty="0">
                <a:latin typeface="+mn-ea"/>
              </a:rPr>
              <a:t>效果不錯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 smtClean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en-US" altLang="zh-TW" sz="1600" b="1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For 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學校教育用之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Google帳號，有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何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好處？</a:t>
            </a:r>
            <a:endParaRPr lang="en-US" altLang="zh-TW" sz="1600" b="1" dirty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Google Driver容量無限大</a:t>
            </a:r>
            <a:r>
              <a:rPr lang="en-US" altLang="zh-TW" sz="1600" b="1" dirty="0">
                <a:latin typeface="+mn-ea"/>
              </a:rPr>
              <a:t>(</a:t>
            </a:r>
            <a:r>
              <a:rPr lang="zh-TW" altLang="en-US" sz="1600" b="1" dirty="0">
                <a:latin typeface="+mn-ea"/>
              </a:rPr>
              <a:t>使用學校帳號</a:t>
            </a:r>
            <a:r>
              <a:rPr lang="en-US" altLang="zh-TW" sz="1600" b="1" dirty="0" smtClean="0">
                <a:latin typeface="+mn-ea"/>
              </a:rPr>
              <a:t>10TB+N)</a:t>
            </a:r>
            <a:r>
              <a:rPr lang="zh-TW" altLang="zh-TW" sz="1600" b="1" dirty="0" smtClean="0">
                <a:latin typeface="+mn-ea"/>
              </a:rPr>
              <a:t> </a:t>
            </a:r>
            <a:r>
              <a:rPr lang="zh-TW" altLang="zh-TW" sz="1600" b="1" dirty="0">
                <a:latin typeface="+mn-ea"/>
              </a:rPr>
              <a:t>。</a:t>
            </a:r>
            <a:endParaRPr lang="en-US" altLang="zh-TW" sz="16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en-US" altLang="zh-TW" sz="1600" b="1" dirty="0">
              <a:latin typeface="+mn-ea"/>
            </a:endParaRPr>
          </a:p>
          <a:p>
            <a:pPr lvl="1" indent="0">
              <a:buNone/>
            </a:pPr>
            <a:endParaRPr lang="zh-TW" altLang="zh-TW" sz="16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b="1" dirty="0" smtClean="0">
              <a:latin typeface="+mn-ea"/>
            </a:endParaRPr>
          </a:p>
          <a:p>
            <a:pPr lvl="1" indent="0">
              <a:buNone/>
            </a:pPr>
            <a:endParaRPr lang="en-US" altLang="zh-TW" sz="1600" b="1" dirty="0" smtClean="0">
              <a:latin typeface="+mn-ea"/>
            </a:endParaRPr>
          </a:p>
          <a:p>
            <a:endParaRPr lang="zh-TW" altLang="zh-TW" sz="1600" b="1" dirty="0">
              <a:latin typeface="+mn-ea"/>
            </a:endParaRPr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lang="zh-TW" altLang="zh-TW" dirty="0"/>
          </a:p>
          <a:p>
            <a:pPr marL="576263" lvl="1" indent="-342900">
              <a:buFont typeface="Wingdings" panose="05000000000000000000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4600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4294967295"/>
          </p:nvPr>
        </p:nvSpPr>
        <p:spPr>
          <a:xfrm>
            <a:off x="457200" y="123478"/>
            <a:ext cx="8363272" cy="4751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多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個帳號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使用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同一設備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時，登入畫面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會有不同使用者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，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若逕行</a:t>
            </a:r>
            <a:r>
              <a:rPr lang="en-US" altLang="zh-TW" sz="1600" b="1" dirty="0" err="1" smtClean="0">
                <a:solidFill>
                  <a:srgbClr val="00B0F0"/>
                </a:solidFill>
                <a:latin typeface="+mn-ea"/>
              </a:rPr>
              <a:t>PowerWash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後，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他們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會有什麼影響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嗎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?</a:t>
            </a:r>
            <a:endParaRPr lang="en-US" altLang="zh-TW" sz="1600" b="1" dirty="0" smtClean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b="1" dirty="0">
                <a:latin typeface="+mn-ea"/>
              </a:rPr>
              <a:t>此設備之</a:t>
            </a:r>
            <a:r>
              <a:rPr lang="zh-TW" altLang="zh-TW" sz="1400" b="1" dirty="0" smtClean="0">
                <a:latin typeface="+mn-ea"/>
              </a:rPr>
              <a:t>本地</a:t>
            </a:r>
            <a:r>
              <a:rPr lang="zh-TW" altLang="zh-TW" sz="1400" b="1" dirty="0">
                <a:latin typeface="+mn-ea"/>
              </a:rPr>
              <a:t>端檔案會</a:t>
            </a:r>
            <a:r>
              <a:rPr lang="zh-TW" altLang="zh-TW" sz="1400" b="1" dirty="0" smtClean="0">
                <a:latin typeface="+mn-ea"/>
              </a:rPr>
              <a:t>通通</a:t>
            </a:r>
            <a:r>
              <a:rPr lang="zh-TW" altLang="en-US" sz="1400" b="1" dirty="0">
                <a:latin typeface="+mn-ea"/>
              </a:rPr>
              <a:t>清除</a:t>
            </a:r>
            <a:r>
              <a:rPr lang="zh-TW" altLang="zh-TW" sz="1400" b="1" dirty="0" smtClean="0">
                <a:latin typeface="+mn-ea"/>
              </a:rPr>
              <a:t>，</a:t>
            </a:r>
            <a:r>
              <a:rPr lang="zh-TW" altLang="zh-TW" sz="1400" b="1" dirty="0">
                <a:latin typeface="+mn-ea"/>
              </a:rPr>
              <a:t>所以建議儲存文件請使用Google Driver </a:t>
            </a:r>
            <a:r>
              <a:rPr lang="zh-TW" altLang="zh-TW" sz="1400" b="1" dirty="0" smtClean="0">
                <a:latin typeface="+mn-ea"/>
              </a:rPr>
              <a:t>。</a:t>
            </a:r>
            <a:endParaRPr lang="en-US" altLang="zh-TW" sz="1400" b="1" dirty="0" smtClean="0">
              <a:latin typeface="+mn-ea"/>
            </a:endParaRPr>
          </a:p>
          <a:p>
            <a:pPr lvl="1" indent="0">
              <a:spcBef>
                <a:spcPts val="0"/>
              </a:spcBef>
              <a:buNone/>
            </a:pPr>
            <a:endParaRPr lang="en-US" altLang="zh-TW" sz="1600" b="1" dirty="0" smtClean="0"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若外網離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線期間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， 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Chrome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有離線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APP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可以使用嗎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如何儲存離線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APP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內容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有</a:t>
            </a:r>
            <a:r>
              <a:rPr lang="zh-TW" altLang="en-US" sz="1400" b="1" dirty="0">
                <a:solidFill>
                  <a:srgbClr val="000000"/>
                </a:solidFill>
                <a:latin typeface="+mn-ea"/>
              </a:rPr>
              <a:t>離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線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APP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可供使用</a:t>
            </a:r>
            <a:r>
              <a:rPr lang="zh-TW" altLang="zh-TW" sz="1400" b="1" dirty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1400" b="1" dirty="0" smtClean="0">
              <a:solidFill>
                <a:srgbClr val="00000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可以先行儲存於本機內容或內網之</a:t>
            </a:r>
            <a:r>
              <a:rPr lang="zh-TW" altLang="en-US" sz="1400" b="1" dirty="0">
                <a:solidFill>
                  <a:srgbClr val="000000"/>
                </a:solidFill>
                <a:latin typeface="+mn-ea"/>
              </a:rPr>
              <a:t>儲存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設備</a:t>
            </a:r>
            <a:r>
              <a:rPr lang="zh-TW" altLang="zh-TW" sz="1400" b="1" dirty="0">
                <a:solidFill>
                  <a:srgbClr val="000000"/>
                </a:solidFill>
                <a:latin typeface="+mn-ea"/>
              </a:rPr>
              <a:t>，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待外網連線時</a:t>
            </a:r>
            <a:r>
              <a:rPr lang="zh-TW" altLang="zh-TW" sz="1400" b="1" dirty="0">
                <a:solidFill>
                  <a:srgbClr val="000000"/>
                </a:solidFill>
                <a:latin typeface="+mn-ea"/>
              </a:rPr>
              <a:t>，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會儲存至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Google Driver</a:t>
            </a:r>
            <a:r>
              <a:rPr lang="zh-TW" altLang="zh-TW" sz="1400" b="1" dirty="0" smtClean="0">
                <a:solidFill>
                  <a:srgbClr val="000000"/>
                </a:solidFill>
                <a:latin typeface="+mn-ea"/>
              </a:rPr>
              <a:t> 。</a:t>
            </a:r>
            <a:endParaRPr lang="en-US" altLang="zh-TW" sz="1400" b="1" dirty="0" smtClean="0">
              <a:solidFill>
                <a:srgbClr val="00000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1400" b="1" dirty="0"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Google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台灣有提供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Chrome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相關問題之詢問窗口嗎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?</a:t>
            </a: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針對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Chrome OS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使用上問題</a:t>
            </a:r>
            <a:r>
              <a:rPr lang="zh-TW" altLang="zh-TW" sz="1400" b="1" dirty="0">
                <a:solidFill>
                  <a:srgbClr val="000000"/>
                </a:solidFill>
                <a:latin typeface="+mn-ea"/>
              </a:rPr>
              <a:t>， 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Google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 原則上是委由當地經銷商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如</a:t>
            </a:r>
            <a:r>
              <a:rPr lang="en-US" altLang="zh-TW" sz="1400" b="1" dirty="0" err="1" smtClean="0">
                <a:solidFill>
                  <a:srgbClr val="000000"/>
                </a:solidFill>
                <a:latin typeface="+mn-ea"/>
              </a:rPr>
              <a:t>Eds</a:t>
            </a:r>
            <a:r>
              <a:rPr lang="en-US" altLang="zh-TW" sz="1400" b="1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zh-TW" altLang="en-US" sz="1400" b="1" dirty="0" smtClean="0">
                <a:solidFill>
                  <a:srgbClr val="000000"/>
                </a:solidFill>
                <a:latin typeface="+mn-ea"/>
              </a:rPr>
              <a:t>協助處理此類問題。</a:t>
            </a:r>
            <a:endParaRPr lang="en-US" altLang="zh-TW" sz="1400" b="1" dirty="0" smtClean="0">
              <a:solidFill>
                <a:srgbClr val="000000"/>
              </a:solidFill>
              <a:latin typeface="+mn-ea"/>
            </a:endParaRPr>
          </a:p>
          <a:p>
            <a:pPr marL="258763" lvl="1" indent="0"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endParaRPr lang="en-US" altLang="zh-TW" b="1" dirty="0">
              <a:solidFill>
                <a:srgbClr val="000000"/>
              </a:solidFill>
              <a:latin typeface="+mn-ea"/>
            </a:endParaRPr>
          </a:p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除了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去買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或借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一台外，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有其他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的方法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可以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測試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Chromebook 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之功能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嗎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？</a:t>
            </a:r>
            <a:endParaRPr lang="en-US" altLang="zh-TW" sz="1600" b="1" dirty="0">
              <a:solidFill>
                <a:srgbClr val="00B0F0"/>
              </a:solidFill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600" b="1" dirty="0">
                <a:latin typeface="+mn-ea"/>
              </a:rPr>
              <a:t>可以試用ChromiumOS：</a:t>
            </a:r>
            <a:r>
              <a:rPr lang="zh-TW" altLang="zh-TW" sz="1600" b="1" u="sng" dirty="0">
                <a:latin typeface="+mn-ea"/>
                <a:hlinkClick r:id="rId3"/>
              </a:rPr>
              <a:t>http://chromeos.hexxeh.net</a:t>
            </a:r>
            <a:r>
              <a:rPr lang="zh-TW" altLang="zh-TW" sz="1600" b="1" u="sng" dirty="0" smtClean="0">
                <a:latin typeface="+mn-ea"/>
                <a:hlinkClick r:id="rId3"/>
              </a:rPr>
              <a:t>/</a:t>
            </a:r>
            <a:r>
              <a:rPr lang="zh-TW" altLang="en-US" sz="1600" b="1" u="sng" dirty="0" smtClean="0">
                <a:latin typeface="+mn-ea"/>
              </a:rPr>
              <a:t> </a:t>
            </a:r>
            <a:r>
              <a:rPr lang="zh-TW" altLang="zh-TW" sz="1600" b="1" dirty="0">
                <a:latin typeface="+mn-ea"/>
              </a:rPr>
              <a:t>，</a:t>
            </a:r>
            <a:r>
              <a:rPr lang="zh-TW" altLang="zh-TW" sz="1600" b="1" dirty="0" smtClean="0">
                <a:latin typeface="+mn-ea"/>
              </a:rPr>
              <a:t>在</a:t>
            </a:r>
            <a:r>
              <a:rPr lang="zh-TW" altLang="zh-TW" sz="1600" b="1" dirty="0">
                <a:latin typeface="+mn-ea"/>
              </a:rPr>
              <a:t>windows平台上安裝VMware，或下載usb安裝檔案，利用USB開機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57626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1600" dirty="0" smtClean="0">
              <a:latin typeface="+mn-ea"/>
            </a:endParaRPr>
          </a:p>
          <a:p>
            <a:pPr marL="311150" lvl="0" indent="-28575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若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以現行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w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indows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產品軟硬體規格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功能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來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比較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， </a:t>
            </a:r>
            <a:r>
              <a:rPr lang="zh-TW" altLang="zh-TW" sz="1600" b="1" dirty="0">
                <a:solidFill>
                  <a:srgbClr val="00B0F0"/>
                </a:solidFill>
                <a:latin typeface="+mn-ea"/>
              </a:rPr>
              <a:t>Chrome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zh-TW" sz="1600" b="1" dirty="0">
                <a:solidFill>
                  <a:srgbClr val="00B0F0"/>
                </a:solidFill>
                <a:latin typeface="+mn-ea"/>
              </a:rPr>
              <a:t>OS 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系列</a:t>
            </a:r>
            <a:r>
              <a:rPr lang="zh-TW" altLang="en-US" sz="1600" b="1" dirty="0" smtClean="0">
                <a:solidFill>
                  <a:srgbClr val="00B0F0"/>
                </a:solidFill>
                <a:latin typeface="+mn-ea"/>
              </a:rPr>
              <a:t>產品</a:t>
            </a:r>
            <a:r>
              <a:rPr lang="zh-TW" altLang="en-US" sz="1600" b="1" dirty="0">
                <a:solidFill>
                  <a:srgbClr val="00B0F0"/>
                </a:solidFill>
                <a:latin typeface="+mn-ea"/>
              </a:rPr>
              <a:t>似乎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比較弱</a:t>
            </a:r>
            <a:r>
              <a:rPr lang="en-US" altLang="zh-TW" sz="1600" b="1" dirty="0" smtClean="0">
                <a:solidFill>
                  <a:srgbClr val="00B0F0"/>
                </a:solidFill>
                <a:latin typeface="+mn-ea"/>
              </a:rPr>
              <a:t>!</a:t>
            </a:r>
            <a:r>
              <a:rPr lang="zh-TW" altLang="zh-TW" sz="1600" b="1" dirty="0" smtClean="0">
                <a:solidFill>
                  <a:srgbClr val="00B0F0"/>
                </a:solidFill>
                <a:latin typeface="+mn-ea"/>
              </a:rPr>
              <a:t>？</a:t>
            </a:r>
            <a:endParaRPr lang="zh-TW" altLang="zh-TW" sz="1600" b="1" dirty="0">
              <a:solidFill>
                <a:srgbClr val="00B0F0"/>
              </a:solidFill>
              <a:latin typeface="+mn-ea"/>
            </a:endParaRPr>
          </a:p>
          <a:p>
            <a:pPr marL="690563" lvl="1" indent="-43180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以現行比較</a:t>
            </a:r>
            <a:r>
              <a:rPr lang="zh-TW" altLang="zh-TW" sz="1600" b="1" dirty="0">
                <a:latin typeface="+mn-ea"/>
              </a:rPr>
              <a:t>，</a:t>
            </a:r>
            <a:r>
              <a:rPr lang="zh-TW" altLang="en-US" sz="1600" b="1" dirty="0" smtClean="0">
                <a:latin typeface="+mn-ea"/>
              </a:rPr>
              <a:t>有一些是如此</a:t>
            </a:r>
            <a:r>
              <a:rPr lang="zh-TW" altLang="zh-TW" sz="1600" b="1" dirty="0">
                <a:latin typeface="+mn-ea"/>
              </a:rPr>
              <a:t>，</a:t>
            </a:r>
            <a:r>
              <a:rPr lang="zh-TW" altLang="en-US" sz="1600" b="1" dirty="0" smtClean="0">
                <a:latin typeface="+mn-ea"/>
              </a:rPr>
              <a:t>但</a:t>
            </a:r>
            <a:r>
              <a:rPr lang="en-US" altLang="zh-TW" sz="1600" b="1" dirty="0" smtClean="0">
                <a:latin typeface="+mn-ea"/>
              </a:rPr>
              <a:t>Chrome</a:t>
            </a:r>
            <a:r>
              <a:rPr lang="zh-TW" altLang="en-US" sz="1600" b="1" dirty="0" smtClean="0">
                <a:latin typeface="+mn-ea"/>
              </a:rPr>
              <a:t>是以瀏</a:t>
            </a:r>
            <a:r>
              <a:rPr lang="zh-TW" altLang="zh-TW" sz="1600" b="1" dirty="0">
                <a:latin typeface="+mn-ea"/>
              </a:rPr>
              <a:t>覽</a:t>
            </a:r>
            <a:r>
              <a:rPr lang="zh-TW" altLang="en-US" sz="1600" b="1" dirty="0" smtClean="0">
                <a:latin typeface="+mn-ea"/>
              </a:rPr>
              <a:t>器及雲端觀念來使用</a:t>
            </a:r>
            <a:r>
              <a:rPr lang="zh-TW" altLang="zh-TW" sz="1600" b="1" dirty="0" smtClean="0">
                <a:latin typeface="+mn-ea"/>
              </a:rPr>
              <a:t>，</a:t>
            </a:r>
            <a:r>
              <a:rPr lang="zh-TW" altLang="en-US" sz="1600" b="1" dirty="0" smtClean="0">
                <a:latin typeface="+mn-ea"/>
              </a:rPr>
              <a:t>也有其未來趨勢之優點</a:t>
            </a:r>
            <a:r>
              <a:rPr lang="zh-TW" altLang="zh-TW" sz="1600" b="1" dirty="0"/>
              <a:t>。</a:t>
            </a:r>
            <a:endParaRPr lang="en-US" altLang="zh-TW" sz="1600" b="1" dirty="0" smtClean="0">
              <a:latin typeface="+mn-ea"/>
            </a:endParaRPr>
          </a:p>
          <a:p>
            <a:pPr marL="690563" lvl="1" indent="-43180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latin typeface="+mn-ea"/>
              </a:rPr>
              <a:t>若將</a:t>
            </a:r>
            <a:r>
              <a:rPr lang="en-US" altLang="zh-TW" sz="1600" b="1" dirty="0">
                <a:latin typeface="+mn-ea"/>
              </a:rPr>
              <a:t>[</a:t>
            </a:r>
            <a:r>
              <a:rPr lang="zh-TW" altLang="zh-TW" sz="1600" b="1" dirty="0" smtClean="0">
                <a:latin typeface="+mn-ea"/>
              </a:rPr>
              <a:t>資訊</a:t>
            </a:r>
            <a:r>
              <a:rPr lang="zh-TW" altLang="zh-TW" sz="1600" b="1" dirty="0">
                <a:latin typeface="+mn-ea"/>
              </a:rPr>
              <a:t>課程學習</a:t>
            </a:r>
            <a:r>
              <a:rPr lang="zh-TW" altLang="zh-TW" sz="1600" b="1" dirty="0" smtClean="0">
                <a:latin typeface="+mn-ea"/>
              </a:rPr>
              <a:t>重點</a:t>
            </a:r>
            <a:r>
              <a:rPr lang="en-US" altLang="zh-TW" sz="1600" b="1" dirty="0" smtClean="0">
                <a:latin typeface="+mn-ea"/>
              </a:rPr>
              <a:t>]</a:t>
            </a:r>
            <a:r>
              <a:rPr lang="zh-TW" altLang="zh-TW" sz="1600" b="1" dirty="0" smtClean="0">
                <a:latin typeface="+mn-ea"/>
              </a:rPr>
              <a:t>改</a:t>
            </a:r>
            <a:r>
              <a:rPr lang="zh-TW" altLang="zh-TW" sz="1600" b="1" dirty="0">
                <a:latin typeface="+mn-ea"/>
              </a:rPr>
              <a:t>為學生</a:t>
            </a:r>
            <a:r>
              <a:rPr lang="zh-TW" altLang="zh-TW" sz="1600" b="1" dirty="0" smtClean="0">
                <a:latin typeface="+mn-ea"/>
              </a:rPr>
              <a:t>不是</a:t>
            </a:r>
            <a:r>
              <a:rPr lang="en-US" altLang="zh-TW" sz="1600" b="1" dirty="0" smtClean="0">
                <a:latin typeface="+mn-ea"/>
              </a:rPr>
              <a:t>”</a:t>
            </a:r>
            <a:r>
              <a:rPr lang="zh-TW" altLang="zh-TW" sz="1600" b="1" dirty="0" smtClean="0">
                <a:solidFill>
                  <a:srgbClr val="FF0000"/>
                </a:solidFill>
                <a:latin typeface="+mn-ea"/>
              </a:rPr>
              <a:t>來學軟體</a:t>
            </a:r>
            <a:r>
              <a:rPr lang="zh-TW" altLang="zh-TW" sz="1600" b="1" dirty="0">
                <a:latin typeface="+mn-ea"/>
              </a:rPr>
              <a:t>”，而是”</a:t>
            </a:r>
            <a:r>
              <a:rPr lang="zh-TW" altLang="zh-TW" sz="1600" b="1" dirty="0">
                <a:solidFill>
                  <a:srgbClr val="FF0000"/>
                </a:solidFill>
                <a:latin typeface="+mn-ea"/>
              </a:rPr>
              <a:t>資訊能力</a:t>
            </a:r>
            <a:r>
              <a:rPr lang="zh-TW" altLang="zh-TW" sz="1600" b="1" dirty="0">
                <a:latin typeface="+mn-ea"/>
              </a:rPr>
              <a:t>”</a:t>
            </a:r>
            <a:r>
              <a:rPr lang="zh-TW" altLang="zh-TW" sz="1600" b="1" dirty="0" smtClean="0">
                <a:latin typeface="+mn-ea"/>
              </a:rPr>
              <a:t>，</a:t>
            </a:r>
            <a:endParaRPr lang="en-US" altLang="zh-TW" sz="1600" b="1" dirty="0" smtClean="0">
              <a:latin typeface="+mn-ea"/>
            </a:endParaRPr>
          </a:p>
          <a:p>
            <a:pPr marL="258763" lvl="1" indent="0"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en-US" altLang="zh-TW" sz="1600" b="1" dirty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       </a:t>
            </a:r>
            <a:r>
              <a:rPr lang="zh-TW" altLang="zh-TW" sz="1600" b="1" dirty="0" smtClean="0">
                <a:latin typeface="+mn-ea"/>
              </a:rPr>
              <a:t>那麼硬體</a:t>
            </a:r>
            <a:r>
              <a:rPr lang="zh-TW" altLang="en-US" sz="1600" b="1" dirty="0" smtClean="0">
                <a:latin typeface="+mn-ea"/>
              </a:rPr>
              <a:t>規格</a:t>
            </a:r>
            <a:r>
              <a:rPr lang="zh-TW" altLang="zh-TW" sz="1600" b="1" dirty="0" smtClean="0">
                <a:latin typeface="+mn-ea"/>
              </a:rPr>
              <a:t>就不</a:t>
            </a:r>
            <a:r>
              <a:rPr lang="zh-TW" altLang="en-US" sz="1600" b="1" dirty="0" smtClean="0">
                <a:latin typeface="+mn-ea"/>
              </a:rPr>
              <a:t>是絕對</a:t>
            </a:r>
            <a:r>
              <a:rPr lang="zh-TW" altLang="zh-TW" sz="1600" b="1" dirty="0" smtClean="0">
                <a:latin typeface="+mn-ea"/>
              </a:rPr>
              <a:t>重要</a:t>
            </a:r>
            <a:r>
              <a:rPr lang="zh-TW" altLang="en-US" sz="1600" b="1" dirty="0" smtClean="0">
                <a:latin typeface="+mn-ea"/>
              </a:rPr>
              <a:t>了</a:t>
            </a:r>
            <a:r>
              <a:rPr lang="zh-TW" altLang="zh-TW" sz="1600" b="1" dirty="0" smtClean="0"/>
              <a:t>。</a:t>
            </a:r>
            <a:endParaRPr lang="zh-TW" altLang="zh-TW" sz="1600" b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1794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0" dirty="0" smtClean="0"/>
              <a:t>What is Google Chrome OS?</a:t>
            </a:r>
          </a:p>
          <a:p>
            <a:r>
              <a:rPr lang="en-US" altLang="zh-TW" i="0" dirty="0">
                <a:hlinkClick r:id="rId2"/>
              </a:rPr>
              <a:t>https://</a:t>
            </a:r>
            <a:r>
              <a:rPr lang="en-US" altLang="zh-TW" i="0" dirty="0" smtClean="0">
                <a:hlinkClick r:id="rId2"/>
              </a:rPr>
              <a:t>goo.gl/WpulRn</a:t>
            </a:r>
            <a:r>
              <a:rPr lang="en-US" altLang="zh-TW" i="0" dirty="0" smtClean="0"/>
              <a:t> </a:t>
            </a:r>
          </a:p>
          <a:p>
            <a:r>
              <a:rPr lang="en-US" altLang="zh-TW" i="0" dirty="0" smtClean="0"/>
              <a:t>Chromebook for Education Overview</a:t>
            </a:r>
          </a:p>
          <a:p>
            <a:r>
              <a:rPr lang="en-US" altLang="zh-TW" i="0" dirty="0">
                <a:hlinkClick r:id="rId3"/>
              </a:rPr>
              <a:t>https://</a:t>
            </a:r>
            <a:r>
              <a:rPr lang="en-US" altLang="zh-TW" i="0" dirty="0" smtClean="0">
                <a:hlinkClick r:id="rId3"/>
              </a:rPr>
              <a:t>goo.gl/RnNCMY</a:t>
            </a:r>
            <a:r>
              <a:rPr lang="en-US" altLang="zh-TW" i="0" dirty="0" smtClean="0"/>
              <a:t> </a:t>
            </a:r>
            <a:endParaRPr lang="zh-TW" altLang="en-US" i="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8A8B8-8FCC-42F4-8543-678B57D29CE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3937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cer_temp_ppt_wide_foco">
  <a:themeElements>
    <a:clrScheme name="ACER">
      <a:dk1>
        <a:srgbClr val="414042"/>
      </a:dk1>
      <a:lt1>
        <a:sysClr val="window" lastClr="FFFFFF"/>
      </a:lt1>
      <a:dk2>
        <a:srgbClr val="5E6A71"/>
      </a:dk2>
      <a:lt2>
        <a:srgbClr val="BBBDBF"/>
      </a:lt2>
      <a:accent1>
        <a:srgbClr val="3F9C35"/>
      </a:accent1>
      <a:accent2>
        <a:srgbClr val="83B81A"/>
      </a:accent2>
      <a:accent3>
        <a:srgbClr val="B8D774"/>
      </a:accent3>
      <a:accent4>
        <a:srgbClr val="DFF0D8"/>
      </a:accent4>
      <a:accent5>
        <a:srgbClr val="00AFA9"/>
      </a:accent5>
      <a:accent6>
        <a:srgbClr val="EAEA39"/>
      </a:accent6>
      <a:hlink>
        <a:srgbClr val="0000FF"/>
      </a:hlink>
      <a:folHlink>
        <a:srgbClr val="800080"/>
      </a:folHlink>
    </a:clrScheme>
    <a:fontScheme name="Acer Foco">
      <a:majorFont>
        <a:latin typeface="Acer Foco Semibold"/>
        <a:ea typeface=""/>
        <a:cs typeface=""/>
      </a:majorFont>
      <a:minorFont>
        <a:latin typeface="Acer Foc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cer_temp_ppt_wide_foco">
  <a:themeElements>
    <a:clrScheme name="ACER">
      <a:dk1>
        <a:srgbClr val="414042"/>
      </a:dk1>
      <a:lt1>
        <a:sysClr val="window" lastClr="FFFFFF"/>
      </a:lt1>
      <a:dk2>
        <a:srgbClr val="5E6A71"/>
      </a:dk2>
      <a:lt2>
        <a:srgbClr val="BBBDBF"/>
      </a:lt2>
      <a:accent1>
        <a:srgbClr val="3F9C35"/>
      </a:accent1>
      <a:accent2>
        <a:srgbClr val="83B81A"/>
      </a:accent2>
      <a:accent3>
        <a:srgbClr val="B8D774"/>
      </a:accent3>
      <a:accent4>
        <a:srgbClr val="DFF0D8"/>
      </a:accent4>
      <a:accent5>
        <a:srgbClr val="00AFA9"/>
      </a:accent5>
      <a:accent6>
        <a:srgbClr val="EAEA39"/>
      </a:accent6>
      <a:hlink>
        <a:srgbClr val="0000FF"/>
      </a:hlink>
      <a:folHlink>
        <a:srgbClr val="800080"/>
      </a:folHlink>
    </a:clrScheme>
    <a:fontScheme name="Acer Foco">
      <a:majorFont>
        <a:latin typeface="Acer Foco Semibold"/>
        <a:ea typeface=""/>
        <a:cs typeface=""/>
      </a:majorFont>
      <a:minorFont>
        <a:latin typeface="Acer Foc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acer_temp_ppt_wide_foco">
  <a:themeElements>
    <a:clrScheme name="ACER">
      <a:dk1>
        <a:srgbClr val="414042"/>
      </a:dk1>
      <a:lt1>
        <a:sysClr val="window" lastClr="FFFFFF"/>
      </a:lt1>
      <a:dk2>
        <a:srgbClr val="5E6A71"/>
      </a:dk2>
      <a:lt2>
        <a:srgbClr val="BBBDBF"/>
      </a:lt2>
      <a:accent1>
        <a:srgbClr val="3F9C35"/>
      </a:accent1>
      <a:accent2>
        <a:srgbClr val="83B81A"/>
      </a:accent2>
      <a:accent3>
        <a:srgbClr val="B8D774"/>
      </a:accent3>
      <a:accent4>
        <a:srgbClr val="DFF0D8"/>
      </a:accent4>
      <a:accent5>
        <a:srgbClr val="00AFA9"/>
      </a:accent5>
      <a:accent6>
        <a:srgbClr val="EAEA39"/>
      </a:accent6>
      <a:hlink>
        <a:srgbClr val="0000FF"/>
      </a:hlink>
      <a:folHlink>
        <a:srgbClr val="800080"/>
      </a:folHlink>
    </a:clrScheme>
    <a:fontScheme name="Acer Foco">
      <a:majorFont>
        <a:latin typeface="Acer Foco Semibold"/>
        <a:ea typeface=""/>
        <a:cs typeface=""/>
      </a:majorFont>
      <a:minorFont>
        <a:latin typeface="Acer Foc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ACER">
      <a:dk1>
        <a:srgbClr val="414042"/>
      </a:dk1>
      <a:lt1>
        <a:sysClr val="window" lastClr="FFFFFF"/>
      </a:lt1>
      <a:dk2>
        <a:srgbClr val="5E6A71"/>
      </a:dk2>
      <a:lt2>
        <a:srgbClr val="BBBDBF"/>
      </a:lt2>
      <a:accent1>
        <a:srgbClr val="3F9C35"/>
      </a:accent1>
      <a:accent2>
        <a:srgbClr val="83B81A"/>
      </a:accent2>
      <a:accent3>
        <a:srgbClr val="B8D774"/>
      </a:accent3>
      <a:accent4>
        <a:srgbClr val="DFF0D8"/>
      </a:accent4>
      <a:accent5>
        <a:srgbClr val="00AFA9"/>
      </a:accent5>
      <a:accent6>
        <a:srgbClr val="EAEA39"/>
      </a:accent6>
      <a:hlink>
        <a:srgbClr val="0000FF"/>
      </a:hlink>
      <a:folHlink>
        <a:srgbClr val="800080"/>
      </a:folHlink>
    </a:clrScheme>
    <a:fontScheme name="AcerPlaybook">
      <a:majorFont>
        <a:latin typeface="Acer Foco Semibold"/>
        <a:ea typeface=""/>
        <a:cs typeface=""/>
      </a:majorFont>
      <a:minorFont>
        <a:latin typeface="Acer 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sz="1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481AD6B1F2241990E7C290CFE9B16" ma:contentTypeVersion="0" ma:contentTypeDescription="Create a new document." ma:contentTypeScope="" ma:versionID="cb6850ecf6d3295b703e2bf4653f4a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E79F0-1EFE-4386-8E60-6EBB8BA4233F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1B8ED5-5C26-4D68-B316-1B56EA28F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90C50A-E87C-4C4C-8D2D-2BDBED38C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28734</TotalTime>
  <Words>2655</Words>
  <Application>Microsoft Office PowerPoint</Application>
  <PresentationFormat>如螢幕大小 (16:9)</PresentationFormat>
  <Paragraphs>387</Paragraphs>
  <Slides>54</Slides>
  <Notes>20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9" baseType="lpstr">
      <vt:lpstr>acer_temp_ppt_wide_foco</vt:lpstr>
      <vt:lpstr>1_acer_temp_ppt_wide_foco</vt:lpstr>
      <vt:lpstr>2_acer_temp_ppt_wide_foco</vt:lpstr>
      <vt:lpstr>Office Theme</vt:lpstr>
      <vt:lpstr>文件</vt:lpstr>
      <vt:lpstr>新北市九大區 Chrome解決方案 研習</vt:lpstr>
      <vt:lpstr>Agenda</vt:lpstr>
      <vt:lpstr>Chrome  使用情境影片</vt:lpstr>
      <vt:lpstr>Chrome 推廣過程 常被詢問的問題</vt:lpstr>
      <vt:lpstr>PowerPoint 簡報</vt:lpstr>
      <vt:lpstr>PowerPoint 簡報</vt:lpstr>
      <vt:lpstr>PowerPoint 簡報</vt:lpstr>
      <vt:lpstr>PowerPoint 簡報</vt:lpstr>
      <vt:lpstr>PowerPoint 簡報</vt:lpstr>
      <vt:lpstr>Chrome 產品特色與操作應用</vt:lpstr>
      <vt:lpstr>acer Chrome 全系列產品</vt:lpstr>
      <vt:lpstr>Chrome 的發展趨勢</vt:lpstr>
      <vt:lpstr>PowerPoint 簡報</vt:lpstr>
      <vt:lpstr>PowerPoint 簡報</vt:lpstr>
      <vt:lpstr>acer 極致Chrome 的使用經驗</vt:lpstr>
      <vt:lpstr>系統之設定</vt:lpstr>
      <vt:lpstr>PowerPoint 簡報</vt:lpstr>
      <vt:lpstr>常用鍵盤快速鍵</vt:lpstr>
      <vt:lpstr>PowerPoint 簡報</vt:lpstr>
      <vt:lpstr>PowerPoint 簡報</vt:lpstr>
      <vt:lpstr>PowerPoint 簡報</vt:lpstr>
      <vt:lpstr>PowerPoint 簡報</vt:lpstr>
      <vt:lpstr>Management  Console 設定</vt:lpstr>
      <vt:lpstr>PowerPoint 簡報</vt:lpstr>
      <vt:lpstr>PowerPoint 簡報</vt:lpstr>
      <vt:lpstr>管理控制台 https://admin.google.com</vt:lpstr>
      <vt:lpstr>Chrome 管理服務</vt:lpstr>
      <vt:lpstr> § §   使用者設定   § § 說明 應用程式和擴充功能  /  強制安裝APPs</vt:lpstr>
      <vt:lpstr>PowerPoint 簡報</vt:lpstr>
      <vt:lpstr>外掛程式/彈出視窗 </vt:lpstr>
      <vt:lpstr>雲端列印之設定</vt:lpstr>
      <vt:lpstr>PowerPoint 簡報</vt:lpstr>
      <vt:lpstr> § § 裝置設定 § § 說明</vt:lpstr>
      <vt:lpstr>PowerPoint 簡報</vt:lpstr>
      <vt:lpstr>資訊站之設定</vt:lpstr>
      <vt:lpstr>裝置回報  /  時區 / 停用退還指示訊息</vt:lpstr>
      <vt:lpstr>§ §  公開工作階段設定   § § 說明 </vt:lpstr>
      <vt:lpstr>§ §   Chrome裝置 § § 說明</vt:lpstr>
      <vt:lpstr>將設備取消佈建</vt:lpstr>
      <vt:lpstr>管理角色</vt:lpstr>
      <vt:lpstr> [ 報告 ]-追蹤服務使用說明 精彩集錦</vt:lpstr>
      <vt:lpstr>匯總報告</vt:lpstr>
      <vt:lpstr>Google Classroom</vt:lpstr>
      <vt:lpstr>Classroom 作業功能</vt:lpstr>
      <vt:lpstr>老師-功能簡述</vt:lpstr>
      <vt:lpstr>PowerPoint 簡報</vt:lpstr>
      <vt:lpstr>學生-功能簡述</vt:lpstr>
      <vt:lpstr>熱門APP擴充推薦-可離線使用</vt:lpstr>
      <vt:lpstr>廣播系統APP  擴充推薦</vt:lpstr>
      <vt:lpstr>熱門的線上應用程式擴充推薦</vt:lpstr>
      <vt:lpstr>熱門APP擴充推薦</vt:lpstr>
      <vt:lpstr>Manager Console </vt:lpstr>
      <vt:lpstr>PowerPoint 簡報</vt:lpstr>
      <vt:lpstr>PowerPoint 簡報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Roxy QS</dc:title>
  <dc:subject>Aspire Roxy QS</dc:subject>
  <dc:creator>YC hsu</dc:creator>
  <dc:description>v011
v011 first edit (rushed) 2013/12/11 (CE)</dc:description>
  <cp:lastModifiedBy>Tai, Sophie</cp:lastModifiedBy>
  <cp:revision>1873</cp:revision>
  <cp:lastPrinted>2015-03-03T08:15:26Z</cp:lastPrinted>
  <dcterms:created xsi:type="dcterms:W3CDTF">2013-02-25T21:33:28Z</dcterms:created>
  <dcterms:modified xsi:type="dcterms:W3CDTF">2015-05-18T09:08:46Z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0x010100858481AD6B1F2241990E7C290CFE9B16</vt:lpwstr>
  </property>
</Properties>
</file>