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58" r:id="rId5"/>
    <p:sldId id="273" r:id="rId6"/>
    <p:sldId id="274" r:id="rId7"/>
    <p:sldId id="277" r:id="rId8"/>
    <p:sldId id="275" r:id="rId9"/>
    <p:sldId id="276" r:id="rId10"/>
    <p:sldId id="260" r:id="rId11"/>
    <p:sldId id="259" r:id="rId12"/>
    <p:sldId id="264" r:id="rId13"/>
    <p:sldId id="266" r:id="rId14"/>
    <p:sldId id="265" r:id="rId15"/>
    <p:sldId id="269" r:id="rId16"/>
    <p:sldId id="268" r:id="rId17"/>
    <p:sldId id="271" r:id="rId18"/>
    <p:sldId id="272" r:id="rId19"/>
    <p:sldId id="262" r:id="rId20"/>
    <p:sldId id="263" r:id="rId21"/>
    <p:sldId id="267" r:id="rId22"/>
    <p:sldId id="261" r:id="rId23"/>
  </p:sldIdLst>
  <p:sldSz cx="9144000" cy="6858000" type="screen4x3"/>
  <p:notesSz cx="7105650" cy="10236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B41FE0C8-DA8B-4D1D-8537-C227ABF59E6F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00A3AEE-F909-409D-B140-3058676754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scratch2download/" TargetMode="External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bhes.ntpc.edu.tw/sharewa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bhes.ntpc.edu.tw/shareware/" TargetMode="External"/><Relationship Id="rId2" Type="http://schemas.openxmlformats.org/officeDocument/2006/relationships/hyperlink" Target="http://wdpsestea.blogspot.tw/2017/05/scratch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0BxUPrupILzOESk1SRlZWYndtV1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nas.bhes.ntpc.edu.tw/wordpress/archives/981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bhes.ntpc.edu.tw/progra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bhes.ntpc.edu.tw/program/%E8%A6%96%E8%A6%BA%E5%8C%96%E7%A8%8B%E5%BC%8F%E8%A8%AD%E8%A8%88/scratchjr?authuser=0" TargetMode="External"/><Relationship Id="rId3" Type="http://schemas.openxmlformats.org/officeDocument/2006/relationships/hyperlink" Target="https://sites.google.com/bhes.ntpc.edu.tw/program/%E8%A6%96%E8%A6%BA%E5%8C%96%E7%A8%8B%E5%BC%8F%E8%A8%AD%E8%A8%88/code-org?authuser=0" TargetMode="External"/><Relationship Id="rId7" Type="http://schemas.openxmlformats.org/officeDocument/2006/relationships/hyperlink" Target="https://sites.google.com/bhes.ntpc.edu.tw/program/%E8%A6%96%E8%A6%BA%E5%8C%96%E7%A8%8B%E5%BC%8F%E8%A8%AD%E8%A8%88/scratch?authuser=0" TargetMode="External"/><Relationship Id="rId2" Type="http://schemas.openxmlformats.org/officeDocument/2006/relationships/hyperlink" Target="http://www.egame.kh.edu.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google.com/bhes.ntpc.edu.tw/program/%E8%A6%96%E8%A6%BA%E5%8C%96%E7%A8%8B%E5%BC%8F%E8%A8%AD%E8%A8%88/app-inventor-2?authuser=0" TargetMode="External"/><Relationship Id="rId11" Type="http://schemas.openxmlformats.org/officeDocument/2006/relationships/hyperlink" Target="https://sites.google.com/bhes.ntpc.edu.tw/program/%E8%A6%96%E8%A6%BA%E5%8C%96%E7%A8%8B%E5%BC%8F%E8%A8%AD%E8%A8%88/taiwanbit?authuser=0" TargetMode="External"/><Relationship Id="rId5" Type="http://schemas.openxmlformats.org/officeDocument/2006/relationships/hyperlink" Target="https://sites.google.com/bhes.ntpc.edu.tw/program/%E8%A6%96%E8%A6%BA%E5%8C%96%E7%A8%8B%E5%BC%8F%E8%A8%AD%E8%A8%88/kodu-3d%E9%81%8A%E6%88%B2%E8%A8%AD%E8%A8%88?authuser=0" TargetMode="External"/><Relationship Id="rId10" Type="http://schemas.openxmlformats.org/officeDocument/2006/relationships/hyperlink" Target="https://sites.google.com/bhes.ntpc.edu.tw/program/%E8%A6%96%E8%A6%BA%E5%8C%96%E7%A8%8B%E5%BC%8F%E8%A8%AD%E8%A8%88/microbit?authuser=0" TargetMode="External"/><Relationship Id="rId4" Type="http://schemas.openxmlformats.org/officeDocument/2006/relationships/hyperlink" Target="https://blockly-games.appspot.com/?lang=zh-hant" TargetMode="External"/><Relationship Id="rId9" Type="http://schemas.openxmlformats.org/officeDocument/2006/relationships/hyperlink" Target="https://sites.google.com/bhes.ntpc.edu.tw/program/%E8%A6%96%E8%A6%BA%E5%8C%96%E7%A8%8B%E5%BC%8F%E8%A8%AD%E8%A8%88/smart-apps-creator?authuser=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obs10012.blogspot.tw/p/blog-page_17.html" TargetMode="External"/><Relationship Id="rId2" Type="http://schemas.openxmlformats.org/officeDocument/2006/relationships/hyperlink" Target="http://robs10012.blogspot.tw/p/blog-pa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etaspace.win/egame-%E6%89%93%E5%AF%87%E5%B3%B6%E9%81%94%E5%85%8B%E9%AD%94%E6%B3%95%E6%9D%91%E8%A7%A3%E7%AD%94%E7%AC%AC8%E9%97%9C/" TargetMode="External"/><Relationship Id="rId5" Type="http://schemas.openxmlformats.org/officeDocument/2006/relationships/hyperlink" Target="https://zetaspace.win/egame-dotcodeisland-level-7/" TargetMode="External"/><Relationship Id="rId4" Type="http://schemas.openxmlformats.org/officeDocument/2006/relationships/hyperlink" Target="https://zetaspace.win/egame-dotcodeisland-level-6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code.org/" TargetMode="External"/><Relationship Id="rId2" Type="http://schemas.openxmlformats.org/officeDocument/2006/relationships/hyperlink" Target="https://cod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bhes.ntpc.edu.tw/program/&#35222;&#35258;&#21270;&#31243;&#24335;&#35373;&#35336;/code-or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bhes.ntpc.edu.tw/program/%E8%A6%96%E8%A6%BA%E5%8C%96%E7%A8%8B%E5%BC%8F%E8%A8%AD%E8%A8%88/blockly" TargetMode="External"/><Relationship Id="rId2" Type="http://schemas.openxmlformats.org/officeDocument/2006/relationships/hyperlink" Target="https://blockly-games.appspot.com/?lang=zh-ha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dugamelab.com/" TargetMode="External"/><Relationship Id="rId2" Type="http://schemas.openxmlformats.org/officeDocument/2006/relationships/hyperlink" Target="https://www.google.com/url?q=https://www.kodugamelab.com/&amp;sa=D&amp;sntz=1&amp;usg=AFQjCNEpWSFthQ42ua228wijQMFM1QeOZ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playlist?list=PLU-8o76TOvQX5r7q5uH3zGq6AhHrUT7-W" TargetMode="External"/><Relationship Id="rId4" Type="http://schemas.openxmlformats.org/officeDocument/2006/relationships/hyperlink" Target="https://sites.google.com/bhes.ntpc.edu.tw/program/&#35222;&#35258;&#21270;&#31243;&#24335;&#35373;&#35336;/kodu-3d&#36938;&#25138;&#35373;&#35336;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appinventor.mit.edu/&amp;sa=D&amp;sntz=1&amp;usg=AFQjCNFXIQVAiGqFg73KCHFCSJExiK0tNA" TargetMode="External"/><Relationship Id="rId2" Type="http://schemas.openxmlformats.org/officeDocument/2006/relationships/hyperlink" Target="http://www.google.com/url?q=http://ai2.appinventor.mit.edu/&amp;sa=D&amp;sntz=1&amp;usg=AFQjCNHNnuc9HL9huzHg3dTYiKPDa7ld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bhes.ntpc.edu.tw/program/&#35222;&#35258;&#21270;&#31243;&#24335;&#35373;&#35336;/app-inventor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程式設計基本概念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584776" cy="1008112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碧華國小資訊組長</a:t>
            </a:r>
            <a:endParaRPr lang="en-US" altLang="zh-TW" sz="2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邱昭士</a:t>
            </a:r>
            <a:endParaRPr lang="en-US" altLang="zh-TW" sz="28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785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Scratch 2.0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j-ea"/>
                <a:ea typeface="+mj-ea"/>
              </a:rPr>
              <a:t>Scratch </a:t>
            </a:r>
            <a:r>
              <a:rPr lang="zh-TW" altLang="en-US" dirty="0">
                <a:latin typeface="+mj-ea"/>
                <a:ea typeface="+mj-ea"/>
              </a:rPr>
              <a:t>官方網站：</a:t>
            </a:r>
            <a:r>
              <a:rPr lang="en-US" altLang="zh-TW" dirty="0">
                <a:latin typeface="+mj-ea"/>
                <a:ea typeface="+mj-ea"/>
                <a:hlinkClick r:id="rId2"/>
              </a:rPr>
              <a:t>https://scratch.mit.edu/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離線檔案下載：</a:t>
            </a:r>
          </a:p>
          <a:p>
            <a:pPr lvl="1"/>
            <a:r>
              <a:rPr lang="en-US" altLang="zh-TW" dirty="0" smtClean="0">
                <a:latin typeface="+mj-ea"/>
                <a:ea typeface="+mj-ea"/>
                <a:hlinkClick r:id="rId3"/>
              </a:rPr>
              <a:t>https</a:t>
            </a:r>
            <a:r>
              <a:rPr lang="en-US" altLang="zh-TW" dirty="0">
                <a:latin typeface="+mj-ea"/>
                <a:ea typeface="+mj-ea"/>
                <a:hlinkClick r:id="rId3"/>
              </a:rPr>
              <a:t>://scratch.mit.edu/scratch2download/</a:t>
            </a:r>
            <a:endParaRPr lang="en-US" altLang="zh-TW" dirty="0">
              <a:latin typeface="+mj-ea"/>
              <a:ea typeface="+mj-ea"/>
            </a:endParaRPr>
          </a:p>
          <a:p>
            <a:pPr lvl="1"/>
            <a:r>
              <a:rPr lang="zh-TW" altLang="en-US" dirty="0">
                <a:latin typeface="+mj-ea"/>
                <a:ea typeface="+mj-ea"/>
                <a:hlinkClick r:id="rId4"/>
              </a:rPr>
              <a:t>碧華國小檔案伺服器下載</a:t>
            </a:r>
            <a:r>
              <a:rPr lang="zh-TW" altLang="en-US" dirty="0">
                <a:latin typeface="+mj-ea"/>
                <a:ea typeface="+mj-ea"/>
              </a:rPr>
              <a:t> </a:t>
            </a:r>
            <a:r>
              <a:rPr lang="zh-TW" altLang="en-US" dirty="0" smtClean="0">
                <a:latin typeface="+mj-ea"/>
                <a:ea typeface="+mj-ea"/>
              </a:rPr>
              <a:t>→</a:t>
            </a:r>
            <a:r>
              <a:rPr lang="en-US" altLang="zh-TW" dirty="0" smtClean="0">
                <a:latin typeface="+mj-ea"/>
                <a:ea typeface="+mj-ea"/>
              </a:rPr>
              <a:t>【</a:t>
            </a:r>
            <a:r>
              <a:rPr lang="zh-TW" altLang="en-US" dirty="0">
                <a:latin typeface="+mj-ea"/>
                <a:ea typeface="+mj-ea"/>
              </a:rPr>
              <a:t>程式教育</a:t>
            </a:r>
            <a:r>
              <a:rPr lang="en-US" altLang="zh-TW" dirty="0">
                <a:latin typeface="+mj-ea"/>
                <a:ea typeface="+mj-ea"/>
              </a:rPr>
              <a:t>】→ Scratch → Scratch 2.0</a:t>
            </a:r>
          </a:p>
          <a:p>
            <a:r>
              <a:rPr lang="en-US" altLang="zh-TW" dirty="0">
                <a:latin typeface="+mj-ea"/>
                <a:ea typeface="+mj-ea"/>
              </a:rPr>
              <a:t>Scratch 2 </a:t>
            </a:r>
            <a:r>
              <a:rPr lang="zh-TW" altLang="en-US" dirty="0">
                <a:latin typeface="+mj-ea"/>
                <a:ea typeface="+mj-ea"/>
              </a:rPr>
              <a:t>離線版安裝步驟：</a:t>
            </a:r>
          </a:p>
          <a:p>
            <a:pPr lvl="1"/>
            <a:r>
              <a:rPr lang="en-US" altLang="zh-TW" dirty="0">
                <a:latin typeface="+mj-ea"/>
                <a:ea typeface="+mj-ea"/>
              </a:rPr>
              <a:t>Adobe AIR → Scratch Offline </a:t>
            </a:r>
            <a:r>
              <a:rPr lang="en-US" altLang="zh-TW" dirty="0" smtClean="0">
                <a:latin typeface="+mj-ea"/>
                <a:ea typeface="+mj-ea"/>
              </a:rPr>
              <a:t>Editor</a:t>
            </a:r>
            <a:endParaRPr lang="en-US" altLang="zh-TW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562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+mj-ea"/>
              </a:rPr>
              <a:t>在 </a:t>
            </a:r>
            <a:r>
              <a:rPr lang="en-US" altLang="zh-TW" sz="3600" dirty="0">
                <a:latin typeface="+mj-ea"/>
              </a:rPr>
              <a:t>Scratch 2.0 </a:t>
            </a:r>
            <a:r>
              <a:rPr lang="zh-TW" altLang="en-US" sz="3600" dirty="0">
                <a:latin typeface="+mj-ea"/>
              </a:rPr>
              <a:t>角色造型上輸入中文字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>
                <a:latin typeface="+mj-ea"/>
                <a:ea typeface="+mj-ea"/>
                <a:hlinkClick r:id="rId2"/>
              </a:rPr>
              <a:t>http</a:t>
            </a:r>
            <a:r>
              <a:rPr lang="en-US" altLang="zh-TW" dirty="0">
                <a:latin typeface="+mj-ea"/>
                <a:ea typeface="+mj-ea"/>
                <a:hlinkClick r:id="rId2"/>
              </a:rPr>
              <a:t>://wdpsestea.blogspot.tw/2017/05/scratch2.html</a:t>
            </a:r>
            <a:r>
              <a:rPr lang="en-US" altLang="zh-TW" dirty="0">
                <a:latin typeface="+mj-ea"/>
                <a:ea typeface="+mj-ea"/>
              </a:rPr>
              <a:t> (</a:t>
            </a:r>
            <a:r>
              <a:rPr lang="en-US" altLang="zh-TW" sz="2800" dirty="0">
                <a:latin typeface="+mj-ea"/>
                <a:ea typeface="+mj-ea"/>
              </a:rPr>
              <a:t>scratch2</a:t>
            </a:r>
            <a:r>
              <a:rPr lang="zh-TW" altLang="en-US" sz="2800" dirty="0">
                <a:latin typeface="+mj-ea"/>
                <a:ea typeface="+mj-ea"/>
              </a:rPr>
              <a:t>背景輸入中文 </a:t>
            </a:r>
            <a:r>
              <a:rPr lang="en-US" altLang="zh-TW" sz="2800" dirty="0">
                <a:latin typeface="+mj-ea"/>
                <a:ea typeface="+mj-ea"/>
              </a:rPr>
              <a:t>| </a:t>
            </a:r>
            <a:r>
              <a:rPr lang="zh-TW" altLang="en-US" sz="2800" dirty="0">
                <a:latin typeface="+mj-ea"/>
                <a:ea typeface="+mj-ea"/>
              </a:rPr>
              <a:t>陳國全夢幻天地 </a:t>
            </a:r>
            <a:r>
              <a:rPr lang="en-US" altLang="zh-TW" sz="2800" dirty="0">
                <a:latin typeface="+mj-ea"/>
                <a:ea typeface="+mj-ea"/>
              </a:rPr>
              <a:t>Blog</a:t>
            </a:r>
            <a:r>
              <a:rPr lang="en-US" altLang="zh-TW" sz="2800" dirty="0" smtClean="0">
                <a:latin typeface="+mj-ea"/>
                <a:ea typeface="+mj-ea"/>
              </a:rPr>
              <a:t>).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安裝方法：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latin typeface="+mj-ea"/>
                <a:ea typeface="+mj-ea"/>
              </a:rPr>
              <a:t>安裝</a:t>
            </a:r>
            <a:r>
              <a:rPr lang="zh-TW" altLang="en-US" dirty="0">
                <a:latin typeface="+mj-ea"/>
                <a:ea typeface="+mj-ea"/>
              </a:rPr>
              <a:t>好 </a:t>
            </a:r>
            <a:r>
              <a:rPr lang="en-US" altLang="zh-TW" dirty="0">
                <a:latin typeface="+mj-ea"/>
                <a:ea typeface="+mj-ea"/>
              </a:rPr>
              <a:t>Scratch 2.0 </a:t>
            </a:r>
            <a:r>
              <a:rPr lang="zh-TW" altLang="en-US" dirty="0">
                <a:latin typeface="+mj-ea"/>
                <a:ea typeface="+mj-ea"/>
              </a:rPr>
              <a:t>後，將下載回去的 </a:t>
            </a:r>
            <a:r>
              <a:rPr lang="en-US" altLang="zh-TW" dirty="0">
                <a:latin typeface="+mj-ea"/>
                <a:ea typeface="+mj-ea"/>
              </a:rPr>
              <a:t>Scratch.swf </a:t>
            </a:r>
            <a:r>
              <a:rPr lang="zh-TW" altLang="en-US" dirty="0">
                <a:latin typeface="+mj-ea"/>
                <a:ea typeface="+mj-ea"/>
              </a:rPr>
              <a:t>覆蓋掉原安裝目錄下的 </a:t>
            </a:r>
            <a:r>
              <a:rPr lang="en-US" altLang="zh-TW" sz="3800" dirty="0">
                <a:solidFill>
                  <a:srgbClr val="FF0000"/>
                </a:solidFill>
                <a:latin typeface="+mj-ea"/>
                <a:ea typeface="+mj-ea"/>
              </a:rPr>
              <a:t>Scratch.swf</a:t>
            </a: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zh-TW" altLang="en-US" dirty="0">
                <a:latin typeface="+mj-ea"/>
                <a:ea typeface="+mj-ea"/>
              </a:rPr>
              <a:t>即完成，有更新版需再做一次。。</a:t>
            </a:r>
          </a:p>
          <a:p>
            <a:pPr lvl="1"/>
            <a:r>
              <a:rPr lang="en-US" altLang="zh-TW" dirty="0">
                <a:latin typeface="+mj-ea"/>
                <a:ea typeface="+mj-ea"/>
              </a:rPr>
              <a:t>Scratch.swf </a:t>
            </a:r>
            <a:r>
              <a:rPr lang="zh-TW" altLang="en-US" dirty="0">
                <a:latin typeface="+mj-ea"/>
                <a:ea typeface="+mj-ea"/>
              </a:rPr>
              <a:t>下載路徑：</a:t>
            </a:r>
          </a:p>
          <a:p>
            <a:pPr lvl="2"/>
            <a:r>
              <a:rPr lang="zh-TW" altLang="en-US" dirty="0">
                <a:latin typeface="+mj-ea"/>
                <a:ea typeface="+mj-ea"/>
                <a:hlinkClick r:id="rId3"/>
              </a:rPr>
              <a:t>碧華國小檔案伺服器</a:t>
            </a:r>
            <a:r>
              <a:rPr lang="zh-TW" altLang="en-US" dirty="0">
                <a:latin typeface="+mj-ea"/>
                <a:ea typeface="+mj-ea"/>
              </a:rPr>
              <a:t> → 程式教育 → </a:t>
            </a:r>
            <a:r>
              <a:rPr lang="en-US" altLang="zh-TW" dirty="0">
                <a:latin typeface="+mj-ea"/>
                <a:ea typeface="+mj-ea"/>
              </a:rPr>
              <a:t>Scratch → Scratch 2.0</a:t>
            </a:r>
          </a:p>
          <a:p>
            <a:pPr lvl="2"/>
            <a:r>
              <a:rPr lang="en-US" altLang="zh-TW" dirty="0">
                <a:latin typeface="+mj-ea"/>
                <a:ea typeface="+mj-ea"/>
                <a:hlinkClick r:id="rId4"/>
              </a:rPr>
              <a:t>https://drive.google.com/drive/folders/0BxUPrupILzOESk1SRlZWYndtV1E (</a:t>
            </a:r>
            <a:r>
              <a:rPr lang="zh-TW" altLang="en-US" dirty="0">
                <a:latin typeface="+mj-ea"/>
                <a:ea typeface="+mj-ea"/>
                <a:hlinkClick r:id="rId4"/>
              </a:rPr>
              <a:t>裡面有</a:t>
            </a:r>
            <a:r>
              <a:rPr lang="en-US" altLang="zh-TW" dirty="0">
                <a:latin typeface="+mj-ea"/>
                <a:ea typeface="+mj-ea"/>
                <a:hlinkClick r:id="rId4"/>
              </a:rPr>
              <a:t>for </a:t>
            </a:r>
            <a:r>
              <a:rPr lang="en-US" altLang="zh-TW" dirty="0" err="1">
                <a:latin typeface="+mj-ea"/>
                <a:ea typeface="+mj-ea"/>
                <a:hlinkClick r:id="rId4"/>
              </a:rPr>
              <a:t>linux</a:t>
            </a:r>
            <a:r>
              <a:rPr lang="en-US" altLang="zh-TW" dirty="0">
                <a:latin typeface="+mj-ea"/>
                <a:ea typeface="+mj-ea"/>
                <a:hlinkClick r:id="rId4"/>
              </a:rPr>
              <a:t> </a:t>
            </a:r>
            <a:r>
              <a:rPr lang="zh-TW" altLang="en-US" dirty="0">
                <a:latin typeface="+mj-ea"/>
                <a:ea typeface="+mj-ea"/>
                <a:hlinkClick r:id="rId4"/>
              </a:rPr>
              <a:t>和</a:t>
            </a:r>
            <a:r>
              <a:rPr lang="en-US" altLang="zh-TW" dirty="0">
                <a:latin typeface="+mj-ea"/>
                <a:ea typeface="+mj-ea"/>
                <a:hlinkClick r:id="rId4"/>
              </a:rPr>
              <a:t>for win</a:t>
            </a:r>
            <a:r>
              <a:rPr lang="zh-TW" altLang="en-US" dirty="0">
                <a:latin typeface="+mj-ea"/>
                <a:ea typeface="+mj-ea"/>
                <a:hlinkClick r:id="rId4"/>
              </a:rPr>
              <a:t>二個版本</a:t>
            </a:r>
            <a:r>
              <a:rPr lang="en-US" altLang="zh-TW" dirty="0">
                <a:latin typeface="+mj-ea"/>
                <a:ea typeface="+mj-ea"/>
                <a:hlinkClick r:id="rId4"/>
              </a:rPr>
              <a:t>)</a:t>
            </a:r>
            <a:endParaRPr lang="zh-TW" altLang="en-US" dirty="0">
              <a:latin typeface="+mj-ea"/>
              <a:ea typeface="+mj-ea"/>
            </a:endParaRPr>
          </a:p>
          <a:p>
            <a:pPr lvl="1"/>
            <a:r>
              <a:rPr lang="zh-TW" altLang="en-US" dirty="0">
                <a:latin typeface="+mj-ea"/>
                <a:ea typeface="+mj-ea"/>
              </a:rPr>
              <a:t>使用時記得字型要選 </a:t>
            </a:r>
            <a:r>
              <a:rPr lang="en-US" altLang="zh-TW" sz="4200" b="1" dirty="0">
                <a:solidFill>
                  <a:srgbClr val="FF0000"/>
                </a:solidFill>
                <a:latin typeface="+mj-ea"/>
                <a:ea typeface="+mj-ea"/>
              </a:rPr>
              <a:t>Donegal</a:t>
            </a:r>
            <a:endParaRPr lang="en-US" altLang="zh-TW" sz="4200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dirty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141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Scratch </a:t>
            </a:r>
            <a:r>
              <a:rPr lang="zh-TW" altLang="en-US" dirty="0" smtClean="0"/>
              <a:t>範例教學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SzPct val="100000"/>
            </a:pPr>
            <a:r>
              <a:rPr lang="zh-TW" altLang="en-US" sz="2800" b="1" dirty="0" smtClean="0">
                <a:latin typeface="+mj-ea"/>
                <a:ea typeface="+mj-ea"/>
              </a:rPr>
              <a:t>貓</a:t>
            </a:r>
            <a:r>
              <a:rPr lang="zh-TW" altLang="en-US" sz="2800" b="1" dirty="0">
                <a:latin typeface="+mj-ea"/>
                <a:ea typeface="+mj-ea"/>
              </a:rPr>
              <a:t>先逆時針走一圈，叫出蝙蝠，貓隱藏，蝙蝠出現，不斷地逆時針飛</a:t>
            </a:r>
            <a:r>
              <a:rPr lang="zh-TW" altLang="en-US" sz="2800" b="1" dirty="0" smtClean="0">
                <a:latin typeface="+mj-ea"/>
                <a:ea typeface="+mj-ea"/>
              </a:rPr>
              <a:t>。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altLang="zh-TW" sz="2400" b="1" dirty="0" smtClean="0">
              <a:latin typeface="+mj-ea"/>
              <a:ea typeface="+mj-ea"/>
            </a:endParaRPr>
          </a:p>
          <a:p>
            <a:pPr marL="0" indent="0">
              <a:buSzPct val="100000"/>
              <a:buNone/>
            </a:pPr>
            <a:endParaRPr lang="en-US" altLang="zh-TW" b="1" dirty="0" smtClean="0">
              <a:latin typeface="+mj-ea"/>
              <a:ea typeface="+mj-ea"/>
            </a:endParaRPr>
          </a:p>
        </p:txBody>
      </p:sp>
      <p:sp>
        <p:nvSpPr>
          <p:cNvPr id="4" name="流程圖: 程序 3"/>
          <p:cNvSpPr/>
          <p:nvPr/>
        </p:nvSpPr>
        <p:spPr>
          <a:xfrm>
            <a:off x="6364114" y="2348880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貓先逆時針走一</a:t>
            </a:r>
            <a:r>
              <a:rPr lang="zh-TW" altLang="en-US" b="1" dirty="0" smtClean="0"/>
              <a:t>圈</a:t>
            </a:r>
            <a:endParaRPr lang="zh-TW" altLang="en-US" b="1" dirty="0"/>
          </a:p>
        </p:txBody>
      </p:sp>
      <p:sp>
        <p:nvSpPr>
          <p:cNvPr id="5" name="流程圖: 程序 4"/>
          <p:cNvSpPr/>
          <p:nvPr/>
        </p:nvSpPr>
        <p:spPr>
          <a:xfrm>
            <a:off x="6364114" y="3221102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叫出蝙輻</a:t>
            </a:r>
            <a:endParaRPr lang="zh-TW" altLang="en-US" b="1" dirty="0"/>
          </a:p>
        </p:txBody>
      </p:sp>
      <p:sp>
        <p:nvSpPr>
          <p:cNvPr id="6" name="流程圖: 程序 5"/>
          <p:cNvSpPr/>
          <p:nvPr/>
        </p:nvSpPr>
        <p:spPr>
          <a:xfrm>
            <a:off x="6364114" y="4149080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貓隱藏</a:t>
            </a:r>
            <a:endParaRPr lang="zh-TW" altLang="en-US" b="1" dirty="0"/>
          </a:p>
        </p:txBody>
      </p:sp>
      <p:sp>
        <p:nvSpPr>
          <p:cNvPr id="7" name="流程圖: 程序 6"/>
          <p:cNvSpPr/>
          <p:nvPr/>
        </p:nvSpPr>
        <p:spPr>
          <a:xfrm>
            <a:off x="6372200" y="5010675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蝙輻出現</a:t>
            </a:r>
            <a:endParaRPr lang="zh-TW" altLang="en-US" b="1" dirty="0"/>
          </a:p>
        </p:txBody>
      </p:sp>
      <p:sp>
        <p:nvSpPr>
          <p:cNvPr id="8" name="流程圖: 程序 7"/>
          <p:cNvSpPr/>
          <p:nvPr/>
        </p:nvSpPr>
        <p:spPr>
          <a:xfrm>
            <a:off x="6372200" y="5949280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蝙輻不斷地逆時針飛</a:t>
            </a:r>
            <a:endParaRPr lang="zh-TW" altLang="en-US" b="1" dirty="0"/>
          </a:p>
        </p:txBody>
      </p:sp>
      <p:sp>
        <p:nvSpPr>
          <p:cNvPr id="9" name="流程圖: 接點 8"/>
          <p:cNvSpPr/>
          <p:nvPr/>
        </p:nvSpPr>
        <p:spPr>
          <a:xfrm>
            <a:off x="5851391" y="2492896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1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10" name="流程圖: 接點 9"/>
          <p:cNvSpPr/>
          <p:nvPr/>
        </p:nvSpPr>
        <p:spPr>
          <a:xfrm>
            <a:off x="5851391" y="3365118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2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11" name="流程圖: 接點 10"/>
          <p:cNvSpPr/>
          <p:nvPr/>
        </p:nvSpPr>
        <p:spPr>
          <a:xfrm>
            <a:off x="5851391" y="4293096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3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12" name="流程圖: 接點 11"/>
          <p:cNvSpPr/>
          <p:nvPr/>
        </p:nvSpPr>
        <p:spPr>
          <a:xfrm>
            <a:off x="5851391" y="5154691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4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13" name="流程圖: 接點 12"/>
          <p:cNvSpPr/>
          <p:nvPr/>
        </p:nvSpPr>
        <p:spPr>
          <a:xfrm>
            <a:off x="5851391" y="6093296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5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14" name="流程圖: 程序 13"/>
          <p:cNvSpPr/>
          <p:nvPr/>
        </p:nvSpPr>
        <p:spPr>
          <a:xfrm>
            <a:off x="6372200" y="1515973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設定初值</a:t>
            </a:r>
            <a:endParaRPr lang="zh-TW" altLang="en-US" b="1" dirty="0"/>
          </a:p>
        </p:txBody>
      </p:sp>
      <p:sp>
        <p:nvSpPr>
          <p:cNvPr id="15" name="流程圖: 接點 14"/>
          <p:cNvSpPr/>
          <p:nvPr/>
        </p:nvSpPr>
        <p:spPr>
          <a:xfrm>
            <a:off x="5851391" y="1663554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0</a:t>
            </a:r>
            <a:endParaRPr lang="zh-TW" altLang="en-US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程序 4"/>
          <p:cNvSpPr/>
          <p:nvPr/>
        </p:nvSpPr>
        <p:spPr>
          <a:xfrm>
            <a:off x="887456" y="130737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貓逆</a:t>
            </a:r>
            <a:r>
              <a:rPr lang="zh-TW" altLang="en-US" b="1" dirty="0"/>
              <a:t>時針走一</a:t>
            </a:r>
            <a:r>
              <a:rPr lang="zh-TW" altLang="en-US" b="1" dirty="0" smtClean="0"/>
              <a:t>圈</a:t>
            </a:r>
            <a:endParaRPr lang="zh-TW" altLang="en-US" b="1" dirty="0"/>
          </a:p>
        </p:txBody>
      </p:sp>
      <p:sp>
        <p:nvSpPr>
          <p:cNvPr id="26" name="流程圖: 程序 25"/>
          <p:cNvSpPr/>
          <p:nvPr/>
        </p:nvSpPr>
        <p:spPr>
          <a:xfrm>
            <a:off x="887456" y="2196758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叫出蝙輻</a:t>
            </a:r>
            <a:endParaRPr lang="zh-TW" altLang="en-US" b="1" dirty="0"/>
          </a:p>
        </p:txBody>
      </p:sp>
      <p:sp>
        <p:nvSpPr>
          <p:cNvPr id="28" name="流程圖: 程序 27"/>
          <p:cNvSpPr/>
          <p:nvPr/>
        </p:nvSpPr>
        <p:spPr>
          <a:xfrm>
            <a:off x="887456" y="31247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貓隱藏</a:t>
            </a:r>
            <a:endParaRPr lang="zh-TW" altLang="en-US" b="1" dirty="0"/>
          </a:p>
        </p:txBody>
      </p:sp>
      <p:sp>
        <p:nvSpPr>
          <p:cNvPr id="29" name="流程圖: 程序 28"/>
          <p:cNvSpPr/>
          <p:nvPr/>
        </p:nvSpPr>
        <p:spPr>
          <a:xfrm>
            <a:off x="895542" y="3986331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蝙輻出現</a:t>
            </a:r>
            <a:endParaRPr lang="zh-TW" altLang="en-US" b="1" dirty="0"/>
          </a:p>
        </p:txBody>
      </p:sp>
      <p:sp>
        <p:nvSpPr>
          <p:cNvPr id="30" name="流程圖: 程序 29"/>
          <p:cNvSpPr/>
          <p:nvPr/>
        </p:nvSpPr>
        <p:spPr>
          <a:xfrm>
            <a:off x="895542" y="49249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蝙輻不斷地逆時針飛</a:t>
            </a:r>
            <a:endParaRPr lang="zh-TW" altLang="en-US" b="1" dirty="0"/>
          </a:p>
        </p:txBody>
      </p:sp>
      <p:sp>
        <p:nvSpPr>
          <p:cNvPr id="32" name="流程圖: 接點 31"/>
          <p:cNvSpPr/>
          <p:nvPr/>
        </p:nvSpPr>
        <p:spPr>
          <a:xfrm>
            <a:off x="374733" y="14685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1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3" name="流程圖: 接點 32"/>
          <p:cNvSpPr/>
          <p:nvPr/>
        </p:nvSpPr>
        <p:spPr>
          <a:xfrm>
            <a:off x="374733" y="2340774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2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4" name="流程圖: 接點 33"/>
          <p:cNvSpPr/>
          <p:nvPr/>
        </p:nvSpPr>
        <p:spPr>
          <a:xfrm>
            <a:off x="374733" y="32687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3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5" name="流程圖: 接點 34"/>
          <p:cNvSpPr/>
          <p:nvPr/>
        </p:nvSpPr>
        <p:spPr>
          <a:xfrm>
            <a:off x="374733" y="4130347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4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6" name="流程圖: 接點 35"/>
          <p:cNvSpPr/>
          <p:nvPr/>
        </p:nvSpPr>
        <p:spPr>
          <a:xfrm>
            <a:off x="374733" y="50689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5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9" name="流程圖: 程序 38"/>
          <p:cNvSpPr/>
          <p:nvPr/>
        </p:nvSpPr>
        <p:spPr>
          <a:xfrm>
            <a:off x="4622413" y="2257705"/>
            <a:ext cx="1440160" cy="4820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貓一直往前走</a:t>
            </a:r>
            <a:endParaRPr lang="zh-TW" altLang="en-US" sz="1600" b="1" dirty="0"/>
          </a:p>
        </p:txBody>
      </p:sp>
      <p:sp>
        <p:nvSpPr>
          <p:cNvPr id="40" name="流程圖: 決策 39"/>
          <p:cNvSpPr/>
          <p:nvPr/>
        </p:nvSpPr>
        <p:spPr>
          <a:xfrm>
            <a:off x="4313996" y="4004678"/>
            <a:ext cx="2056997" cy="747958"/>
          </a:xfrm>
          <a:prstGeom prst="flowChartDecision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碰到邊緣</a:t>
            </a:r>
            <a:r>
              <a:rPr lang="en-US" altLang="zh-TW" sz="1600" b="1" dirty="0" smtClean="0"/>
              <a:t>?</a:t>
            </a:r>
            <a:endParaRPr lang="zh-TW" altLang="en-US" sz="1600" b="1" dirty="0" smtClean="0"/>
          </a:p>
        </p:txBody>
      </p:sp>
      <p:cxnSp>
        <p:nvCxnSpPr>
          <p:cNvPr id="46" name="肘形接點 45"/>
          <p:cNvCxnSpPr>
            <a:stCxn id="40" idx="2"/>
            <a:endCxn id="39" idx="1"/>
          </p:cNvCxnSpPr>
          <p:nvPr/>
        </p:nvCxnSpPr>
        <p:spPr>
          <a:xfrm rot="5400000" flipH="1">
            <a:off x="3855497" y="3265639"/>
            <a:ext cx="2253913" cy="720082"/>
          </a:xfrm>
          <a:prstGeom prst="bentConnector4">
            <a:avLst>
              <a:gd name="adj1" fmla="val -10142"/>
              <a:gd name="adj2" fmla="val 17457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流程圖: 程序 48"/>
          <p:cNvSpPr/>
          <p:nvPr/>
        </p:nvSpPr>
        <p:spPr>
          <a:xfrm>
            <a:off x="6637599" y="2967920"/>
            <a:ext cx="869540" cy="40902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左轉</a:t>
            </a:r>
          </a:p>
        </p:txBody>
      </p:sp>
      <p:sp>
        <p:nvSpPr>
          <p:cNvPr id="52" name="文字方塊 51"/>
          <p:cNvSpPr txBox="1"/>
          <p:nvPr/>
        </p:nvSpPr>
        <p:spPr>
          <a:xfrm>
            <a:off x="6442674" y="443936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/>
              <a:t>是</a:t>
            </a:r>
            <a:endParaRPr lang="zh-TW" altLang="en-US" sz="1600" b="1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4622414" y="504560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/>
              <a:t>否</a:t>
            </a:r>
          </a:p>
        </p:txBody>
      </p:sp>
      <p:cxnSp>
        <p:nvCxnSpPr>
          <p:cNvPr id="55" name="直線單箭頭接點 54"/>
          <p:cNvCxnSpPr>
            <a:stCxn id="39" idx="2"/>
            <a:endCxn id="40" idx="0"/>
          </p:cNvCxnSpPr>
          <p:nvPr/>
        </p:nvCxnSpPr>
        <p:spPr>
          <a:xfrm>
            <a:off x="5342493" y="2739741"/>
            <a:ext cx="2" cy="12649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圓角矩形 68"/>
          <p:cNvSpPr/>
          <p:nvPr/>
        </p:nvSpPr>
        <p:spPr>
          <a:xfrm>
            <a:off x="179512" y="1088670"/>
            <a:ext cx="2520280" cy="9806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b="1" dirty="0" smtClean="0"/>
          </a:p>
        </p:txBody>
      </p:sp>
      <p:cxnSp>
        <p:nvCxnSpPr>
          <p:cNvPr id="75" name="肘形接點 74"/>
          <p:cNvCxnSpPr>
            <a:stCxn id="40" idx="3"/>
            <a:endCxn id="37" idx="2"/>
          </p:cNvCxnSpPr>
          <p:nvPr/>
        </p:nvCxnSpPr>
        <p:spPr>
          <a:xfrm flipV="1">
            <a:off x="6370993" y="3977319"/>
            <a:ext cx="701376" cy="40133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肘形接點 84"/>
          <p:cNvCxnSpPr>
            <a:stCxn id="49" idx="0"/>
            <a:endCxn id="39" idx="3"/>
          </p:cNvCxnSpPr>
          <p:nvPr/>
        </p:nvCxnSpPr>
        <p:spPr>
          <a:xfrm rot="16200000" flipV="1">
            <a:off x="6332873" y="2228424"/>
            <a:ext cx="469197" cy="100979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333609" y="1618819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latin typeface="+mj-ea"/>
                <a:ea typeface="+mj-ea"/>
              </a:rPr>
              <a:t>貓不斷地逆時針走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9408"/>
            <a:ext cx="15525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流程圖: 程序 36"/>
          <p:cNvSpPr/>
          <p:nvPr/>
        </p:nvSpPr>
        <p:spPr>
          <a:xfrm>
            <a:off x="6637599" y="3568296"/>
            <a:ext cx="869540" cy="40902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後退</a:t>
            </a:r>
          </a:p>
        </p:txBody>
      </p:sp>
      <p:cxnSp>
        <p:nvCxnSpPr>
          <p:cNvPr id="14" name="直線單箭頭接點 13"/>
          <p:cNvCxnSpPr>
            <a:stCxn id="37" idx="0"/>
            <a:endCxn id="49" idx="2"/>
          </p:cNvCxnSpPr>
          <p:nvPr/>
        </p:nvCxnSpPr>
        <p:spPr>
          <a:xfrm flipV="1">
            <a:off x="7072369" y="3376943"/>
            <a:ext cx="0" cy="1913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8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程序 4"/>
          <p:cNvSpPr/>
          <p:nvPr/>
        </p:nvSpPr>
        <p:spPr>
          <a:xfrm>
            <a:off x="887456" y="130737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貓逆</a:t>
            </a:r>
            <a:r>
              <a:rPr lang="zh-TW" altLang="en-US" b="1" dirty="0"/>
              <a:t>時針走一</a:t>
            </a:r>
            <a:r>
              <a:rPr lang="zh-TW" altLang="en-US" b="1" dirty="0" smtClean="0"/>
              <a:t>圈</a:t>
            </a:r>
            <a:endParaRPr lang="zh-TW" altLang="en-US" b="1" dirty="0"/>
          </a:p>
        </p:txBody>
      </p:sp>
      <p:sp>
        <p:nvSpPr>
          <p:cNvPr id="26" name="流程圖: 程序 25"/>
          <p:cNvSpPr/>
          <p:nvPr/>
        </p:nvSpPr>
        <p:spPr>
          <a:xfrm>
            <a:off x="887456" y="2196758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叫出蝙輻</a:t>
            </a:r>
            <a:endParaRPr lang="zh-TW" altLang="en-US" b="1" dirty="0"/>
          </a:p>
        </p:txBody>
      </p:sp>
      <p:sp>
        <p:nvSpPr>
          <p:cNvPr id="28" name="流程圖: 程序 27"/>
          <p:cNvSpPr/>
          <p:nvPr/>
        </p:nvSpPr>
        <p:spPr>
          <a:xfrm>
            <a:off x="887456" y="31247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貓隱藏</a:t>
            </a:r>
            <a:endParaRPr lang="zh-TW" altLang="en-US" b="1" dirty="0"/>
          </a:p>
        </p:txBody>
      </p:sp>
      <p:sp>
        <p:nvSpPr>
          <p:cNvPr id="29" name="流程圖: 程序 28"/>
          <p:cNvSpPr/>
          <p:nvPr/>
        </p:nvSpPr>
        <p:spPr>
          <a:xfrm>
            <a:off x="895542" y="3986331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蝙輻出現</a:t>
            </a:r>
            <a:endParaRPr lang="zh-TW" altLang="en-US" b="1" dirty="0"/>
          </a:p>
        </p:txBody>
      </p:sp>
      <p:sp>
        <p:nvSpPr>
          <p:cNvPr id="30" name="流程圖: 程序 29"/>
          <p:cNvSpPr/>
          <p:nvPr/>
        </p:nvSpPr>
        <p:spPr>
          <a:xfrm>
            <a:off x="895542" y="49249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蝙輻不斷地逆時針飛</a:t>
            </a:r>
            <a:endParaRPr lang="zh-TW" altLang="en-US" b="1" dirty="0"/>
          </a:p>
        </p:txBody>
      </p:sp>
      <p:sp>
        <p:nvSpPr>
          <p:cNvPr id="32" name="流程圖: 接點 31"/>
          <p:cNvSpPr/>
          <p:nvPr/>
        </p:nvSpPr>
        <p:spPr>
          <a:xfrm>
            <a:off x="374733" y="14685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1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3" name="流程圖: 接點 32"/>
          <p:cNvSpPr/>
          <p:nvPr/>
        </p:nvSpPr>
        <p:spPr>
          <a:xfrm>
            <a:off x="374733" y="2340774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2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4" name="流程圖: 接點 33"/>
          <p:cNvSpPr/>
          <p:nvPr/>
        </p:nvSpPr>
        <p:spPr>
          <a:xfrm>
            <a:off x="374733" y="32687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3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5" name="流程圖: 接點 34"/>
          <p:cNvSpPr/>
          <p:nvPr/>
        </p:nvSpPr>
        <p:spPr>
          <a:xfrm>
            <a:off x="374733" y="4130347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4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6" name="流程圖: 接點 35"/>
          <p:cNvSpPr/>
          <p:nvPr/>
        </p:nvSpPr>
        <p:spPr>
          <a:xfrm>
            <a:off x="374733" y="50689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5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8" name="流程圖: 接點 37"/>
          <p:cNvSpPr/>
          <p:nvPr/>
        </p:nvSpPr>
        <p:spPr>
          <a:xfrm>
            <a:off x="4427984" y="5644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1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9" name="流程圖: 程序 38"/>
          <p:cNvSpPr/>
          <p:nvPr/>
        </p:nvSpPr>
        <p:spPr>
          <a:xfrm>
            <a:off x="3870233" y="2107069"/>
            <a:ext cx="1440160" cy="4820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貓一直往前走</a:t>
            </a:r>
            <a:endParaRPr lang="zh-TW" altLang="en-US" sz="1600" b="1" dirty="0"/>
          </a:p>
        </p:txBody>
      </p:sp>
      <p:sp>
        <p:nvSpPr>
          <p:cNvPr id="40" name="流程圖: 決策 39"/>
          <p:cNvSpPr/>
          <p:nvPr/>
        </p:nvSpPr>
        <p:spPr>
          <a:xfrm>
            <a:off x="3561815" y="4732691"/>
            <a:ext cx="2056997" cy="747958"/>
          </a:xfrm>
          <a:prstGeom prst="flowChartDecision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碰到邊緣</a:t>
            </a:r>
            <a:r>
              <a:rPr lang="en-US" altLang="zh-TW" sz="1600" b="1" dirty="0" smtClean="0"/>
              <a:t>?</a:t>
            </a:r>
            <a:endParaRPr lang="zh-TW" altLang="en-US" sz="1600" b="1" dirty="0" smtClean="0"/>
          </a:p>
        </p:txBody>
      </p:sp>
      <p:cxnSp>
        <p:nvCxnSpPr>
          <p:cNvPr id="46" name="肘形接點 45"/>
          <p:cNvCxnSpPr>
            <a:stCxn id="40" idx="2"/>
            <a:endCxn id="39" idx="1"/>
          </p:cNvCxnSpPr>
          <p:nvPr/>
        </p:nvCxnSpPr>
        <p:spPr>
          <a:xfrm rot="5400000" flipH="1">
            <a:off x="2663993" y="3554328"/>
            <a:ext cx="3132562" cy="720081"/>
          </a:xfrm>
          <a:prstGeom prst="bentConnector4">
            <a:avLst>
              <a:gd name="adj1" fmla="val -7298"/>
              <a:gd name="adj2" fmla="val 17457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流程圖: 程序 48"/>
          <p:cNvSpPr/>
          <p:nvPr/>
        </p:nvSpPr>
        <p:spPr>
          <a:xfrm>
            <a:off x="5946296" y="4469331"/>
            <a:ext cx="869540" cy="40557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左轉</a:t>
            </a:r>
          </a:p>
        </p:txBody>
      </p:sp>
      <p:sp>
        <p:nvSpPr>
          <p:cNvPr id="52" name="文字方塊 51"/>
          <p:cNvSpPr txBox="1"/>
          <p:nvPr/>
        </p:nvSpPr>
        <p:spPr>
          <a:xfrm>
            <a:off x="5690493" y="516737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/>
              <a:t>是</a:t>
            </a:r>
            <a:endParaRPr lang="zh-TW" altLang="en-US" sz="1600" b="1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3870233" y="57736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/>
              <a:t>否</a:t>
            </a:r>
          </a:p>
        </p:txBody>
      </p:sp>
      <p:cxnSp>
        <p:nvCxnSpPr>
          <p:cNvPr id="55" name="直線單箭頭接點 54"/>
          <p:cNvCxnSpPr>
            <a:stCxn id="39" idx="2"/>
            <a:endCxn id="40" idx="0"/>
          </p:cNvCxnSpPr>
          <p:nvPr/>
        </p:nvCxnSpPr>
        <p:spPr>
          <a:xfrm>
            <a:off x="4590313" y="2589105"/>
            <a:ext cx="1" cy="21435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流程圖: 程序 59"/>
          <p:cNvSpPr/>
          <p:nvPr/>
        </p:nvSpPr>
        <p:spPr>
          <a:xfrm>
            <a:off x="3609939" y="1306478"/>
            <a:ext cx="1960747" cy="4820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建立變數：貓碰到邊緣的次數 </a:t>
            </a:r>
            <a:r>
              <a:rPr lang="en-US" altLang="zh-TW" sz="1600" b="1" dirty="0" smtClean="0"/>
              <a:t>n</a:t>
            </a:r>
            <a:endParaRPr lang="zh-TW" altLang="en-US" sz="1600" b="1" dirty="0"/>
          </a:p>
        </p:txBody>
      </p:sp>
      <p:sp>
        <p:nvSpPr>
          <p:cNvPr id="66" name="流程圖: 程序 65"/>
          <p:cNvSpPr/>
          <p:nvPr/>
        </p:nvSpPr>
        <p:spPr>
          <a:xfrm>
            <a:off x="5208015" y="3727075"/>
            <a:ext cx="2316314" cy="4820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貓碰到邊緣的次數 </a:t>
            </a:r>
            <a:r>
              <a:rPr lang="en-US" altLang="zh-TW" sz="1600" b="1" dirty="0" smtClean="0"/>
              <a:t>+ 1</a:t>
            </a:r>
          </a:p>
          <a:p>
            <a:pPr algn="ctr"/>
            <a:r>
              <a:rPr lang="en-US" altLang="zh-TW" sz="1600" b="1" dirty="0" smtClean="0"/>
              <a:t>n </a:t>
            </a:r>
            <a:r>
              <a:rPr lang="zh-TW" altLang="en-US" sz="1600" b="1" dirty="0" smtClean="0"/>
              <a:t>← </a:t>
            </a:r>
            <a:r>
              <a:rPr lang="en-US" altLang="zh-TW" sz="1600" b="1" dirty="0" smtClean="0"/>
              <a:t>n</a:t>
            </a:r>
            <a:r>
              <a:rPr lang="zh-TW" altLang="en-US" sz="1600" b="1" dirty="0" smtClean="0"/>
              <a:t> </a:t>
            </a:r>
            <a:r>
              <a:rPr lang="en-US" altLang="zh-TW" sz="1600" b="1" dirty="0" smtClean="0"/>
              <a:t>+1</a:t>
            </a:r>
            <a:endParaRPr lang="zh-TW" altLang="en-US" sz="1600" b="1" dirty="0"/>
          </a:p>
        </p:txBody>
      </p:sp>
      <p:sp>
        <p:nvSpPr>
          <p:cNvPr id="69" name="圓角矩形 68"/>
          <p:cNvSpPr/>
          <p:nvPr/>
        </p:nvSpPr>
        <p:spPr>
          <a:xfrm>
            <a:off x="179512" y="1088670"/>
            <a:ext cx="2520280" cy="9806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b="1" dirty="0" smtClean="0"/>
          </a:p>
        </p:txBody>
      </p:sp>
      <p:sp>
        <p:nvSpPr>
          <p:cNvPr id="73" name="流程圖: 決策 72"/>
          <p:cNvSpPr/>
          <p:nvPr/>
        </p:nvSpPr>
        <p:spPr>
          <a:xfrm>
            <a:off x="5337673" y="2674630"/>
            <a:ext cx="2056997" cy="747958"/>
          </a:xfrm>
          <a:prstGeom prst="flowChartDecision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600" b="1" dirty="0" smtClean="0">
                <a:solidFill>
                  <a:srgbClr val="FF0000"/>
                </a:solidFill>
              </a:rPr>
              <a:t>n = 4 ?</a:t>
            </a:r>
            <a:endParaRPr lang="zh-TW" altLang="en-US" sz="1600" b="1" dirty="0" smtClean="0">
              <a:solidFill>
                <a:srgbClr val="FF0000"/>
              </a:solidFill>
            </a:endParaRPr>
          </a:p>
        </p:txBody>
      </p:sp>
      <p:cxnSp>
        <p:nvCxnSpPr>
          <p:cNvPr id="75" name="肘形接點 74"/>
          <p:cNvCxnSpPr>
            <a:stCxn id="40" idx="3"/>
            <a:endCxn id="49" idx="2"/>
          </p:cNvCxnSpPr>
          <p:nvPr/>
        </p:nvCxnSpPr>
        <p:spPr>
          <a:xfrm flipV="1">
            <a:off x="5618812" y="4874910"/>
            <a:ext cx="762254" cy="23176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單箭頭接點 78"/>
          <p:cNvCxnSpPr>
            <a:stCxn id="49" idx="0"/>
          </p:cNvCxnSpPr>
          <p:nvPr/>
        </p:nvCxnSpPr>
        <p:spPr>
          <a:xfrm flipH="1" flipV="1">
            <a:off x="6366172" y="4209111"/>
            <a:ext cx="14894" cy="2602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stCxn id="66" idx="0"/>
          </p:cNvCxnSpPr>
          <p:nvPr/>
        </p:nvCxnSpPr>
        <p:spPr>
          <a:xfrm flipV="1">
            <a:off x="6366172" y="3394711"/>
            <a:ext cx="0" cy="3323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肘形接點 84"/>
          <p:cNvCxnSpPr>
            <a:stCxn id="73" idx="0"/>
            <a:endCxn id="39" idx="3"/>
          </p:cNvCxnSpPr>
          <p:nvPr/>
        </p:nvCxnSpPr>
        <p:spPr>
          <a:xfrm rot="16200000" flipV="1">
            <a:off x="5675012" y="1983469"/>
            <a:ext cx="326543" cy="105577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字方塊 88"/>
          <p:cNvSpPr txBox="1"/>
          <p:nvPr/>
        </p:nvSpPr>
        <p:spPr>
          <a:xfrm>
            <a:off x="6425986" y="238757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/>
              <a:t>否</a:t>
            </a:r>
          </a:p>
        </p:txBody>
      </p:sp>
      <p:sp>
        <p:nvSpPr>
          <p:cNvPr id="93" name="流程圖: 接點 92"/>
          <p:cNvSpPr/>
          <p:nvPr/>
        </p:nvSpPr>
        <p:spPr>
          <a:xfrm>
            <a:off x="7956376" y="2866859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2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cxnSp>
        <p:nvCxnSpPr>
          <p:cNvPr id="95" name="直線單箭頭接點 94"/>
          <p:cNvCxnSpPr>
            <a:stCxn id="60" idx="2"/>
            <a:endCxn id="39" idx="0"/>
          </p:cNvCxnSpPr>
          <p:nvPr/>
        </p:nvCxnSpPr>
        <p:spPr>
          <a:xfrm>
            <a:off x="4590313" y="1788514"/>
            <a:ext cx="0" cy="3185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/>
          <p:cNvCxnSpPr>
            <a:stCxn id="73" idx="3"/>
            <a:endCxn id="93" idx="2"/>
          </p:cNvCxnSpPr>
          <p:nvPr/>
        </p:nvCxnSpPr>
        <p:spPr>
          <a:xfrm flipV="1">
            <a:off x="7394670" y="3046879"/>
            <a:ext cx="561706" cy="17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單箭頭接點 100"/>
          <p:cNvCxnSpPr>
            <a:stCxn id="38" idx="4"/>
            <a:endCxn id="60" idx="0"/>
          </p:cNvCxnSpPr>
          <p:nvPr/>
        </p:nvCxnSpPr>
        <p:spPr>
          <a:xfrm flipH="1">
            <a:off x="4590313" y="924492"/>
            <a:ext cx="17691" cy="3819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文字方塊 107"/>
          <p:cNvSpPr txBox="1"/>
          <p:nvPr/>
        </p:nvSpPr>
        <p:spPr>
          <a:xfrm>
            <a:off x="7417321" y="267324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/>
              <a:t>是</a:t>
            </a:r>
            <a:endParaRPr lang="zh-TW" altLang="en-US" sz="1600" b="1" dirty="0"/>
          </a:p>
        </p:txBody>
      </p:sp>
      <p:sp>
        <p:nvSpPr>
          <p:cNvPr id="109" name="文字方塊 108"/>
          <p:cNvSpPr txBox="1"/>
          <p:nvPr/>
        </p:nvSpPr>
        <p:spPr>
          <a:xfrm>
            <a:off x="6428454" y="1828592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走一圈即碰到邊緣 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4 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次</a:t>
            </a:r>
            <a:endParaRPr lang="zh-TW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815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程序 4"/>
          <p:cNvSpPr/>
          <p:nvPr/>
        </p:nvSpPr>
        <p:spPr>
          <a:xfrm>
            <a:off x="887456" y="130737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貓逆</a:t>
            </a:r>
            <a:r>
              <a:rPr lang="zh-TW" altLang="en-US" b="1" dirty="0"/>
              <a:t>時針走一</a:t>
            </a:r>
            <a:r>
              <a:rPr lang="zh-TW" altLang="en-US" b="1" dirty="0" smtClean="0"/>
              <a:t>圈</a:t>
            </a:r>
            <a:endParaRPr lang="zh-TW" altLang="en-US" b="1" dirty="0"/>
          </a:p>
        </p:txBody>
      </p:sp>
      <p:sp>
        <p:nvSpPr>
          <p:cNvPr id="26" name="流程圖: 程序 25"/>
          <p:cNvSpPr/>
          <p:nvPr/>
        </p:nvSpPr>
        <p:spPr>
          <a:xfrm>
            <a:off x="887456" y="2196758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叫出蝙輻</a:t>
            </a:r>
            <a:endParaRPr lang="zh-TW" altLang="en-US" b="1" dirty="0"/>
          </a:p>
        </p:txBody>
      </p:sp>
      <p:sp>
        <p:nvSpPr>
          <p:cNvPr id="28" name="流程圖: 程序 27"/>
          <p:cNvSpPr/>
          <p:nvPr/>
        </p:nvSpPr>
        <p:spPr>
          <a:xfrm>
            <a:off x="887456" y="31247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貓隱藏</a:t>
            </a:r>
            <a:endParaRPr lang="zh-TW" altLang="en-US" b="1" dirty="0"/>
          </a:p>
        </p:txBody>
      </p:sp>
      <p:sp>
        <p:nvSpPr>
          <p:cNvPr id="29" name="流程圖: 程序 28"/>
          <p:cNvSpPr/>
          <p:nvPr/>
        </p:nvSpPr>
        <p:spPr>
          <a:xfrm>
            <a:off x="895542" y="3986331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蝙輻出現</a:t>
            </a:r>
            <a:endParaRPr lang="zh-TW" altLang="en-US" b="1" dirty="0"/>
          </a:p>
        </p:txBody>
      </p:sp>
      <p:sp>
        <p:nvSpPr>
          <p:cNvPr id="30" name="流程圖: 程序 29"/>
          <p:cNvSpPr/>
          <p:nvPr/>
        </p:nvSpPr>
        <p:spPr>
          <a:xfrm>
            <a:off x="895542" y="49249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蝙輻不斷地逆時針飛</a:t>
            </a:r>
            <a:endParaRPr lang="zh-TW" altLang="en-US" b="1" dirty="0"/>
          </a:p>
        </p:txBody>
      </p:sp>
      <p:sp>
        <p:nvSpPr>
          <p:cNvPr id="32" name="流程圖: 接點 31"/>
          <p:cNvSpPr/>
          <p:nvPr/>
        </p:nvSpPr>
        <p:spPr>
          <a:xfrm>
            <a:off x="374733" y="14685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1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3" name="流程圖: 接點 32"/>
          <p:cNvSpPr/>
          <p:nvPr/>
        </p:nvSpPr>
        <p:spPr>
          <a:xfrm>
            <a:off x="374733" y="2340774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2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4" name="流程圖: 接點 33"/>
          <p:cNvSpPr/>
          <p:nvPr/>
        </p:nvSpPr>
        <p:spPr>
          <a:xfrm>
            <a:off x="374733" y="32687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3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5" name="流程圖: 接點 34"/>
          <p:cNvSpPr/>
          <p:nvPr/>
        </p:nvSpPr>
        <p:spPr>
          <a:xfrm>
            <a:off x="374733" y="4130347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4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6" name="流程圖: 接點 35"/>
          <p:cNvSpPr/>
          <p:nvPr/>
        </p:nvSpPr>
        <p:spPr>
          <a:xfrm>
            <a:off x="374733" y="50689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5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9" name="流程圖: 程序 38"/>
          <p:cNvSpPr/>
          <p:nvPr/>
        </p:nvSpPr>
        <p:spPr>
          <a:xfrm>
            <a:off x="3579802" y="2678466"/>
            <a:ext cx="1627366" cy="59028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廣播訊息</a:t>
            </a:r>
            <a:r>
              <a:rPr lang="en-US" altLang="zh-TW" sz="1600" b="1" dirty="0" smtClean="0"/>
              <a:t/>
            </a:r>
            <a:br>
              <a:rPr lang="en-US" altLang="zh-TW" sz="1600" b="1" dirty="0" smtClean="0"/>
            </a:br>
            <a:r>
              <a:rPr lang="zh-TW" altLang="en-US" sz="1600" b="1" dirty="0" smtClean="0"/>
              <a:t>通知蝙輻</a:t>
            </a:r>
            <a:endParaRPr lang="en-US" altLang="zh-TW" sz="1600" b="1" dirty="0" smtClean="0"/>
          </a:p>
        </p:txBody>
      </p:sp>
      <p:sp>
        <p:nvSpPr>
          <p:cNvPr id="49" name="流程圖: 程序 48"/>
          <p:cNvSpPr/>
          <p:nvPr/>
        </p:nvSpPr>
        <p:spPr>
          <a:xfrm>
            <a:off x="6217960" y="3889329"/>
            <a:ext cx="1810424" cy="4820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蝙輻出現</a:t>
            </a:r>
            <a:endParaRPr lang="zh-TW" altLang="en-US" sz="1600" b="1" dirty="0"/>
          </a:p>
        </p:txBody>
      </p:sp>
      <p:cxnSp>
        <p:nvCxnSpPr>
          <p:cNvPr id="55" name="直線單箭頭接點 54"/>
          <p:cNvCxnSpPr>
            <a:stCxn id="39" idx="2"/>
            <a:endCxn id="38" idx="0"/>
          </p:cNvCxnSpPr>
          <p:nvPr/>
        </p:nvCxnSpPr>
        <p:spPr>
          <a:xfrm>
            <a:off x="4393485" y="3268751"/>
            <a:ext cx="0" cy="6205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圓角矩形 68"/>
          <p:cNvSpPr/>
          <p:nvPr/>
        </p:nvSpPr>
        <p:spPr>
          <a:xfrm>
            <a:off x="179512" y="2030453"/>
            <a:ext cx="2520280" cy="276669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b="1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3742769" y="21823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貓叫出蝙輻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2429"/>
            <a:ext cx="15525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2429"/>
            <a:ext cx="16668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流程圖: 程序 37"/>
          <p:cNvSpPr/>
          <p:nvPr/>
        </p:nvSpPr>
        <p:spPr>
          <a:xfrm>
            <a:off x="3579802" y="3889329"/>
            <a:ext cx="1627366" cy="4820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貓隱藏</a:t>
            </a:r>
            <a:endParaRPr lang="zh-TW" altLang="en-US" sz="1600" b="1" dirty="0"/>
          </a:p>
        </p:txBody>
      </p:sp>
      <p:sp>
        <p:nvSpPr>
          <p:cNvPr id="43" name="流程圖: 程序 42"/>
          <p:cNvSpPr/>
          <p:nvPr/>
        </p:nvSpPr>
        <p:spPr>
          <a:xfrm>
            <a:off x="6228184" y="2678465"/>
            <a:ext cx="1728192" cy="59028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收到來自貓的</a:t>
            </a:r>
            <a:endParaRPr lang="en-US" altLang="zh-TW" sz="1600" b="1" dirty="0" smtClean="0"/>
          </a:p>
          <a:p>
            <a:pPr algn="ctr"/>
            <a:r>
              <a:rPr lang="zh-TW" altLang="en-US" sz="1600" b="1" dirty="0" smtClean="0"/>
              <a:t>廣播訊息</a:t>
            </a:r>
            <a:endParaRPr lang="en-US" altLang="zh-TW" sz="1600" b="1" dirty="0" smtClean="0"/>
          </a:p>
        </p:txBody>
      </p:sp>
      <p:cxnSp>
        <p:nvCxnSpPr>
          <p:cNvPr id="45" name="直線單箭頭接點 44"/>
          <p:cNvCxnSpPr/>
          <p:nvPr/>
        </p:nvCxnSpPr>
        <p:spPr>
          <a:xfrm>
            <a:off x="7127537" y="3268752"/>
            <a:ext cx="0" cy="6205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>
            <a:off x="4393485" y="4371365"/>
            <a:ext cx="0" cy="6205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流程圖: 結束點 20"/>
          <p:cNvSpPr/>
          <p:nvPr/>
        </p:nvSpPr>
        <p:spPr>
          <a:xfrm>
            <a:off x="3853425" y="4991943"/>
            <a:ext cx="1080120" cy="324036"/>
          </a:xfrm>
          <a:prstGeom prst="flowChartTermina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結束</a:t>
            </a:r>
          </a:p>
        </p:txBody>
      </p:sp>
      <p:cxnSp>
        <p:nvCxnSpPr>
          <p:cNvPr id="48" name="直線單箭頭接點 47"/>
          <p:cNvCxnSpPr/>
          <p:nvPr/>
        </p:nvCxnSpPr>
        <p:spPr>
          <a:xfrm>
            <a:off x="7127537" y="4371365"/>
            <a:ext cx="0" cy="6205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39" idx="3"/>
            <a:endCxn id="43" idx="1"/>
          </p:cNvCxnSpPr>
          <p:nvPr/>
        </p:nvCxnSpPr>
        <p:spPr>
          <a:xfrm flipV="1">
            <a:off x="5207168" y="2973608"/>
            <a:ext cx="1021016" cy="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流程圖: 接點 50"/>
          <p:cNvSpPr/>
          <p:nvPr/>
        </p:nvSpPr>
        <p:spPr>
          <a:xfrm>
            <a:off x="6947517" y="4991943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5</a:t>
            </a:r>
            <a:endParaRPr lang="zh-TW" altLang="en-US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程序 4"/>
          <p:cNvSpPr/>
          <p:nvPr/>
        </p:nvSpPr>
        <p:spPr>
          <a:xfrm>
            <a:off x="887456" y="130737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貓逆</a:t>
            </a:r>
            <a:r>
              <a:rPr lang="zh-TW" altLang="en-US" b="1" dirty="0"/>
              <a:t>時針走一</a:t>
            </a:r>
            <a:r>
              <a:rPr lang="zh-TW" altLang="en-US" b="1" dirty="0" smtClean="0"/>
              <a:t>圈</a:t>
            </a:r>
            <a:endParaRPr lang="zh-TW" altLang="en-US" b="1" dirty="0"/>
          </a:p>
        </p:txBody>
      </p:sp>
      <p:sp>
        <p:nvSpPr>
          <p:cNvPr id="26" name="流程圖: 程序 25"/>
          <p:cNvSpPr/>
          <p:nvPr/>
        </p:nvSpPr>
        <p:spPr>
          <a:xfrm>
            <a:off x="887456" y="2196758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叫出蝙輻</a:t>
            </a:r>
            <a:endParaRPr lang="zh-TW" altLang="en-US" b="1" dirty="0"/>
          </a:p>
        </p:txBody>
      </p:sp>
      <p:sp>
        <p:nvSpPr>
          <p:cNvPr id="28" name="流程圖: 程序 27"/>
          <p:cNvSpPr/>
          <p:nvPr/>
        </p:nvSpPr>
        <p:spPr>
          <a:xfrm>
            <a:off x="887456" y="31247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貓隱藏</a:t>
            </a:r>
            <a:endParaRPr lang="zh-TW" altLang="en-US" b="1" dirty="0"/>
          </a:p>
        </p:txBody>
      </p:sp>
      <p:sp>
        <p:nvSpPr>
          <p:cNvPr id="29" name="流程圖: 程序 28"/>
          <p:cNvSpPr/>
          <p:nvPr/>
        </p:nvSpPr>
        <p:spPr>
          <a:xfrm>
            <a:off x="895542" y="3986331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蝙輻出現</a:t>
            </a:r>
            <a:endParaRPr lang="zh-TW" altLang="en-US" b="1" dirty="0"/>
          </a:p>
        </p:txBody>
      </p:sp>
      <p:sp>
        <p:nvSpPr>
          <p:cNvPr id="30" name="流程圖: 程序 29"/>
          <p:cNvSpPr/>
          <p:nvPr/>
        </p:nvSpPr>
        <p:spPr>
          <a:xfrm>
            <a:off x="895542" y="4924936"/>
            <a:ext cx="1440160" cy="64807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蝙輻不斷地逆時針飛</a:t>
            </a:r>
            <a:endParaRPr lang="zh-TW" altLang="en-US" b="1" dirty="0"/>
          </a:p>
        </p:txBody>
      </p:sp>
      <p:sp>
        <p:nvSpPr>
          <p:cNvPr id="32" name="流程圖: 接點 31"/>
          <p:cNvSpPr/>
          <p:nvPr/>
        </p:nvSpPr>
        <p:spPr>
          <a:xfrm>
            <a:off x="374733" y="14685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1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3" name="流程圖: 接點 32"/>
          <p:cNvSpPr/>
          <p:nvPr/>
        </p:nvSpPr>
        <p:spPr>
          <a:xfrm>
            <a:off x="374733" y="2340774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2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4" name="流程圖: 接點 33"/>
          <p:cNvSpPr/>
          <p:nvPr/>
        </p:nvSpPr>
        <p:spPr>
          <a:xfrm>
            <a:off x="374733" y="32687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dk1"/>
                </a:solidFill>
              </a:rPr>
              <a:t>3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5" name="流程圖: 接點 34"/>
          <p:cNvSpPr/>
          <p:nvPr/>
        </p:nvSpPr>
        <p:spPr>
          <a:xfrm>
            <a:off x="374733" y="4130347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4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6" name="流程圖: 接點 35"/>
          <p:cNvSpPr/>
          <p:nvPr/>
        </p:nvSpPr>
        <p:spPr>
          <a:xfrm>
            <a:off x="374733" y="5068952"/>
            <a:ext cx="360040" cy="360040"/>
          </a:xfrm>
          <a:prstGeom prst="flowChartConnec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5</a:t>
            </a:r>
            <a:endParaRPr lang="zh-TW" altLang="en-US" b="1" dirty="0">
              <a:solidFill>
                <a:schemeClr val="dk1"/>
              </a:solidFill>
            </a:endParaRPr>
          </a:p>
        </p:txBody>
      </p:sp>
      <p:sp>
        <p:nvSpPr>
          <p:cNvPr id="39" name="流程圖: 程序 38"/>
          <p:cNvSpPr/>
          <p:nvPr/>
        </p:nvSpPr>
        <p:spPr>
          <a:xfrm>
            <a:off x="4528810" y="2257705"/>
            <a:ext cx="1627366" cy="4820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蝙輻一直往前飛</a:t>
            </a:r>
            <a:endParaRPr lang="zh-TW" altLang="en-US" sz="1600" b="1" dirty="0"/>
          </a:p>
        </p:txBody>
      </p:sp>
      <p:sp>
        <p:nvSpPr>
          <p:cNvPr id="40" name="流程圖: 決策 39"/>
          <p:cNvSpPr/>
          <p:nvPr/>
        </p:nvSpPr>
        <p:spPr>
          <a:xfrm>
            <a:off x="4313996" y="4004678"/>
            <a:ext cx="2056997" cy="747958"/>
          </a:xfrm>
          <a:prstGeom prst="flowChartDecision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碰到邊緣</a:t>
            </a:r>
            <a:r>
              <a:rPr lang="en-US" altLang="zh-TW" sz="1600" b="1" dirty="0" smtClean="0"/>
              <a:t>?</a:t>
            </a:r>
            <a:endParaRPr lang="zh-TW" altLang="en-US" sz="1600" b="1" dirty="0" smtClean="0"/>
          </a:p>
        </p:txBody>
      </p:sp>
      <p:cxnSp>
        <p:nvCxnSpPr>
          <p:cNvPr id="46" name="肘形接點 45"/>
          <p:cNvCxnSpPr>
            <a:stCxn id="40" idx="2"/>
            <a:endCxn id="39" idx="1"/>
          </p:cNvCxnSpPr>
          <p:nvPr/>
        </p:nvCxnSpPr>
        <p:spPr>
          <a:xfrm rot="5400000" flipH="1">
            <a:off x="3808696" y="3218838"/>
            <a:ext cx="2253913" cy="813685"/>
          </a:xfrm>
          <a:prstGeom prst="bentConnector4">
            <a:avLst>
              <a:gd name="adj1" fmla="val -10142"/>
              <a:gd name="adj2" fmla="val 154495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流程圖: 程序 48"/>
          <p:cNvSpPr/>
          <p:nvPr/>
        </p:nvSpPr>
        <p:spPr>
          <a:xfrm>
            <a:off x="6688402" y="3121052"/>
            <a:ext cx="869540" cy="40557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1600" b="1" dirty="0" smtClean="0"/>
              <a:t>左轉</a:t>
            </a:r>
          </a:p>
        </p:txBody>
      </p:sp>
      <p:sp>
        <p:nvSpPr>
          <p:cNvPr id="52" name="文字方塊 51"/>
          <p:cNvSpPr txBox="1"/>
          <p:nvPr/>
        </p:nvSpPr>
        <p:spPr>
          <a:xfrm>
            <a:off x="6442674" y="443936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/>
              <a:t>是</a:t>
            </a:r>
            <a:endParaRPr lang="zh-TW" altLang="en-US" sz="1600" b="1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4622414" y="504560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/>
              <a:t>否</a:t>
            </a:r>
          </a:p>
        </p:txBody>
      </p:sp>
      <p:cxnSp>
        <p:nvCxnSpPr>
          <p:cNvPr id="55" name="直線單箭頭接點 54"/>
          <p:cNvCxnSpPr>
            <a:stCxn id="39" idx="2"/>
            <a:endCxn id="40" idx="0"/>
          </p:cNvCxnSpPr>
          <p:nvPr/>
        </p:nvCxnSpPr>
        <p:spPr>
          <a:xfrm>
            <a:off x="5342493" y="2739741"/>
            <a:ext cx="2" cy="12649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圓角矩形 68"/>
          <p:cNvSpPr/>
          <p:nvPr/>
        </p:nvSpPr>
        <p:spPr>
          <a:xfrm>
            <a:off x="179512" y="4787465"/>
            <a:ext cx="2520280" cy="9806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b="1" dirty="0" smtClean="0"/>
          </a:p>
        </p:txBody>
      </p:sp>
      <p:cxnSp>
        <p:nvCxnSpPr>
          <p:cNvPr id="75" name="肘形接點 74"/>
          <p:cNvCxnSpPr>
            <a:stCxn id="40" idx="3"/>
            <a:endCxn id="49" idx="2"/>
          </p:cNvCxnSpPr>
          <p:nvPr/>
        </p:nvCxnSpPr>
        <p:spPr>
          <a:xfrm flipV="1">
            <a:off x="6370993" y="3526631"/>
            <a:ext cx="752179" cy="85202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肘形接點 84"/>
          <p:cNvCxnSpPr>
            <a:stCxn id="49" idx="0"/>
            <a:endCxn id="39" idx="3"/>
          </p:cNvCxnSpPr>
          <p:nvPr/>
        </p:nvCxnSpPr>
        <p:spPr>
          <a:xfrm rot="16200000" flipV="1">
            <a:off x="6328510" y="2326390"/>
            <a:ext cx="622329" cy="96699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326832" y="161881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蝙輻不斷地逆時針飛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1783"/>
            <a:ext cx="16668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7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程式設計邏輯</a:t>
            </a:r>
            <a:r>
              <a:rPr lang="zh-TW" altLang="en-US" dirty="0" smtClean="0"/>
              <a:t>訓練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追著滑鼠跑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跟著滑鼠左右移動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貓咪投球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只能在地面走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只能在軌道走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滑鼠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</a:p>
          <a:p>
            <a:r>
              <a:rPr lang="zh-TW" altLang="en-US" dirty="0">
                <a:latin typeface="+mj-ea"/>
                <a:ea typeface="+mj-ea"/>
              </a:rPr>
              <a:t>只能在軌道走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鍵盤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</a:p>
          <a:p>
            <a:r>
              <a:rPr lang="zh-TW" altLang="en-US" dirty="0" smtClean="0">
                <a:latin typeface="+mj-ea"/>
                <a:ea typeface="+mj-ea"/>
              </a:rPr>
              <a:t>邊緣兩端來回移動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區域兩端來回移動</a:t>
            </a:r>
            <a:endParaRPr lang="en-US" altLang="zh-TW" dirty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652120" y="616530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參考南港高中高慧君老師教材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368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程式設計邏輯</a:t>
            </a:r>
            <a:r>
              <a:rPr lang="zh-TW" altLang="en-US" dirty="0" smtClean="0"/>
              <a:t>訓練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一端消失一端出現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計算花費時間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倒數計時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重複的場景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進續的場景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自由落體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拋物線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652120" y="616530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參考南港高中高慧君老師教材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411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均一教育平台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課程總覽：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latin typeface="+mj-ea"/>
                <a:ea typeface="+mj-ea"/>
              </a:rPr>
              <a:t>電腦</a:t>
            </a:r>
            <a:r>
              <a:rPr lang="zh-TW" altLang="en-US" dirty="0">
                <a:latin typeface="+mj-ea"/>
                <a:ea typeface="+mj-ea"/>
              </a:rPr>
              <a:t>科學 → </a:t>
            </a:r>
            <a:r>
              <a:rPr lang="en-US" altLang="zh-TW" dirty="0">
                <a:latin typeface="+mj-ea"/>
                <a:ea typeface="+mj-ea"/>
              </a:rPr>
              <a:t>Scratch</a:t>
            </a:r>
            <a:r>
              <a:rPr lang="zh-TW" altLang="en-US" dirty="0">
                <a:latin typeface="+mj-ea"/>
                <a:ea typeface="+mj-ea"/>
              </a:rPr>
              <a:t>與運算思維</a:t>
            </a:r>
          </a:p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教學管理：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latin typeface="+mj-ea"/>
                <a:ea typeface="+mj-ea"/>
              </a:rPr>
              <a:t>班級設定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latin typeface="+mj-ea"/>
                <a:ea typeface="+mj-ea"/>
              </a:rPr>
              <a:t>指派任務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latin typeface="+mj-ea"/>
                <a:ea typeface="+mj-ea"/>
              </a:rPr>
              <a:t>班級數據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latin typeface="+mj-ea"/>
                <a:ea typeface="+mj-ea"/>
              </a:rPr>
              <a:t>班級討論</a:t>
            </a:r>
            <a:endParaRPr lang="en-US" altLang="zh-TW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519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本次研習線上教材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TW" altLang="en-US" b="1" dirty="0"/>
              <a:t>新北市</a:t>
            </a:r>
            <a:r>
              <a:rPr lang="en-US" altLang="zh-TW" b="1" dirty="0"/>
              <a:t>106</a:t>
            </a:r>
            <a:r>
              <a:rPr lang="zh-TW" altLang="en-US" b="1" dirty="0"/>
              <a:t>學年度國小「眾志成</a:t>
            </a:r>
            <a:r>
              <a:rPr lang="en-US" altLang="zh-TW" b="1" dirty="0"/>
              <a:t>『</a:t>
            </a:r>
            <a:r>
              <a:rPr lang="zh-TW" altLang="en-US" b="1" dirty="0"/>
              <a:t>程</a:t>
            </a:r>
            <a:r>
              <a:rPr lang="en-US" altLang="zh-TW" b="1" dirty="0"/>
              <a:t>』</a:t>
            </a:r>
            <a:r>
              <a:rPr lang="zh-TW" altLang="en-US" b="1" dirty="0"/>
              <a:t>」種子教師</a:t>
            </a:r>
            <a:r>
              <a:rPr lang="zh-TW" altLang="en-US" b="1" dirty="0" smtClean="0"/>
              <a:t>培訓</a:t>
            </a:r>
            <a:endParaRPr lang="en-US" altLang="zh-TW" b="1" dirty="0" smtClean="0"/>
          </a:p>
          <a:p>
            <a:pPr fontAlgn="base"/>
            <a:r>
              <a:rPr lang="en-US" altLang="zh-TW" b="1" dirty="0">
                <a:hlinkClick r:id="rId2"/>
              </a:rPr>
              <a:t>http://webnas.bhes.ntpc.edu.tw/wordpress/archives/9816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0572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1" indent="-342900" algn="ctr"/>
            <a:r>
              <a:rPr lang="zh-TW" altLang="en-US" sz="4000" dirty="0">
                <a:latin typeface="+mj-ea"/>
              </a:rPr>
              <a:t>電腦科學 → </a:t>
            </a:r>
            <a:r>
              <a:rPr lang="en-US" altLang="zh-TW" sz="4000" dirty="0">
                <a:latin typeface="+mj-ea"/>
              </a:rPr>
              <a:t>Scratch</a:t>
            </a:r>
            <a:r>
              <a:rPr lang="zh-TW" altLang="en-US" sz="4000" dirty="0">
                <a:latin typeface="+mj-ea"/>
              </a:rPr>
              <a:t>與運算思維</a:t>
            </a:r>
            <a:endParaRPr lang="en-US" altLang="zh-TW" sz="40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+mj-ea"/>
                <a:ea typeface="+mj-ea"/>
              </a:rPr>
              <a:t>Scratch2.x</a:t>
            </a:r>
            <a:r>
              <a:rPr lang="zh-TW" altLang="en-US" sz="4000" dirty="0">
                <a:latin typeface="+mj-ea"/>
                <a:ea typeface="+mj-ea"/>
              </a:rPr>
              <a:t>用積木玩程式設計</a:t>
            </a:r>
          </a:p>
          <a:p>
            <a:r>
              <a:rPr lang="zh-TW" altLang="en-US" sz="4000" dirty="0">
                <a:latin typeface="+mj-ea"/>
                <a:ea typeface="+mj-ea"/>
              </a:rPr>
              <a:t>程式設計輕鬆學─使用</a:t>
            </a:r>
            <a:r>
              <a:rPr lang="en-US" altLang="zh-TW" sz="4000" dirty="0">
                <a:latin typeface="+mj-ea"/>
                <a:ea typeface="+mj-ea"/>
              </a:rPr>
              <a:t>Scratch2.x</a:t>
            </a:r>
          </a:p>
          <a:p>
            <a:r>
              <a:rPr lang="en-US" altLang="zh-TW" sz="4000" dirty="0">
                <a:latin typeface="+mj-ea"/>
                <a:ea typeface="+mj-ea"/>
              </a:rPr>
              <a:t>Scratch</a:t>
            </a:r>
            <a:r>
              <a:rPr lang="zh-TW" altLang="en-US" sz="4000" dirty="0">
                <a:latin typeface="+mj-ea"/>
                <a:ea typeface="+mj-ea"/>
              </a:rPr>
              <a:t>程式積木練習題</a:t>
            </a:r>
          </a:p>
          <a:p>
            <a:pPr marL="342900" lvl="1" indent="-342900">
              <a:buFont typeface="Wingdings 2"/>
              <a:buChar char="ß"/>
            </a:pPr>
            <a:endParaRPr lang="zh-TW" altLang="en-US" sz="3600" dirty="0">
              <a:latin typeface="+mj-ea"/>
              <a:ea typeface="+mj-ea"/>
            </a:endParaRPr>
          </a:p>
          <a:p>
            <a:endParaRPr lang="en-US" altLang="zh-TW" sz="4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98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j-ea"/>
              </a:rPr>
              <a:t>教學管理</a:t>
            </a:r>
            <a:r>
              <a:rPr lang="zh-TW" altLang="en-US" dirty="0" smtClean="0">
                <a:latin typeface="+mj-ea"/>
              </a:rPr>
              <a:t>：班級</a:t>
            </a:r>
            <a:r>
              <a:rPr lang="zh-TW" altLang="en-US" dirty="0">
                <a:latin typeface="+mj-ea"/>
              </a:rPr>
              <a:t>設定</a:t>
            </a:r>
            <a:endParaRPr lang="en-US" altLang="zh-TW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教師建立班級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我的學習 → 加班級</a:t>
            </a:r>
            <a:r>
              <a:rPr lang="en-US" altLang="zh-TW" sz="3600" dirty="0" smtClean="0">
                <a:latin typeface="+mj-ea"/>
                <a:ea typeface="+mj-ea"/>
              </a:rPr>
              <a:t>/</a:t>
            </a:r>
            <a:r>
              <a:rPr lang="zh-TW" altLang="en-US" sz="3600" dirty="0" smtClean="0">
                <a:latin typeface="+mj-ea"/>
                <a:ea typeface="+mj-ea"/>
              </a:rPr>
              <a:t>教師</a:t>
            </a:r>
            <a:endParaRPr lang="en-US" altLang="zh-TW" sz="3600" dirty="0" smtClean="0">
              <a:latin typeface="+mj-ea"/>
              <a:ea typeface="+mj-ea"/>
            </a:endParaRPr>
          </a:p>
          <a:p>
            <a:pPr lvl="1"/>
            <a:r>
              <a:rPr lang="zh-TW" altLang="en-US" sz="3600" dirty="0" smtClean="0">
                <a:latin typeface="+mj-ea"/>
                <a:ea typeface="+mj-ea"/>
              </a:rPr>
              <a:t>班級代碼：</a:t>
            </a:r>
            <a:endParaRPr lang="en-US" altLang="zh-TW" sz="3600" dirty="0" smtClean="0">
              <a:latin typeface="+mj-ea"/>
              <a:ea typeface="+mj-ea"/>
            </a:endParaRPr>
          </a:p>
          <a:p>
            <a:pPr lvl="1"/>
            <a:endParaRPr lang="en-US" altLang="zh-TW" sz="3600" dirty="0">
              <a:latin typeface="+mj-ea"/>
              <a:ea typeface="+mj-ea"/>
            </a:endParaRPr>
          </a:p>
          <a:p>
            <a:r>
              <a:rPr lang="zh-TW" altLang="en-US" sz="4000" dirty="0" smtClean="0">
                <a:latin typeface="+mj-ea"/>
                <a:ea typeface="+mj-ea"/>
              </a:rPr>
              <a:t>教師指派任務</a:t>
            </a:r>
            <a:endParaRPr lang="en-US" altLang="zh-TW" sz="4000" dirty="0" smtClean="0">
              <a:latin typeface="+mj-ea"/>
              <a:ea typeface="+mj-ea"/>
            </a:endParaRPr>
          </a:p>
          <a:p>
            <a:r>
              <a:rPr lang="zh-TW" altLang="en-US" sz="4000" dirty="0">
                <a:latin typeface="+mj-ea"/>
                <a:ea typeface="+mj-ea"/>
              </a:rPr>
              <a:t>我的學習 </a:t>
            </a:r>
            <a:r>
              <a:rPr lang="zh-TW" altLang="en-US" sz="4000" dirty="0" smtClean="0">
                <a:latin typeface="+mj-ea"/>
                <a:ea typeface="+mj-ea"/>
              </a:rPr>
              <a:t>→ 我的任務</a:t>
            </a:r>
            <a:endParaRPr lang="en-US" altLang="zh-TW" sz="4000" dirty="0" smtClean="0">
              <a:latin typeface="+mj-ea"/>
              <a:ea typeface="+mj-ea"/>
            </a:endParaRPr>
          </a:p>
          <a:p>
            <a:pPr lvl="1"/>
            <a:r>
              <a:rPr lang="zh-TW" altLang="en-US" sz="3600" dirty="0" smtClean="0">
                <a:latin typeface="+mj-ea"/>
                <a:ea typeface="+mj-ea"/>
              </a:rPr>
              <a:t>學習主頁 → 綜合升級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99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回家作業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均一</a:t>
            </a:r>
            <a:r>
              <a:rPr lang="zh-TW" altLang="en-US" sz="3600" dirty="0">
                <a:latin typeface="+mj-ea"/>
                <a:ea typeface="+mj-ea"/>
              </a:rPr>
              <a:t>教育平台</a:t>
            </a:r>
            <a:r>
              <a:rPr lang="zh-TW" altLang="en-US" sz="3600" dirty="0" smtClean="0">
                <a:latin typeface="+mj-ea"/>
                <a:ea typeface="+mj-ea"/>
              </a:rPr>
              <a:t>指派</a:t>
            </a:r>
            <a:r>
              <a:rPr lang="zh-TW" altLang="en-US" sz="3600" dirty="0">
                <a:latin typeface="+mj-ea"/>
                <a:ea typeface="+mj-ea"/>
              </a:rPr>
              <a:t>任務：</a:t>
            </a:r>
          </a:p>
          <a:p>
            <a:pPr lvl="1"/>
            <a:r>
              <a:rPr lang="en-US" altLang="zh-TW" sz="3200" dirty="0">
                <a:latin typeface="+mj-ea"/>
                <a:ea typeface="+mj-ea"/>
              </a:rPr>
              <a:t>Scratch2.x</a:t>
            </a:r>
            <a:r>
              <a:rPr lang="zh-TW" altLang="en-US" sz="3200" dirty="0">
                <a:latin typeface="+mj-ea"/>
                <a:ea typeface="+mj-ea"/>
              </a:rPr>
              <a:t>用積木玩程式設計</a:t>
            </a:r>
            <a:r>
              <a:rPr lang="en-US" altLang="zh-TW" sz="3200" dirty="0">
                <a:latin typeface="+mj-ea"/>
                <a:ea typeface="+mj-ea"/>
              </a:rPr>
              <a:t>-</a:t>
            </a:r>
            <a:r>
              <a:rPr lang="zh-TW" altLang="en-US" sz="3200" dirty="0">
                <a:latin typeface="+mj-ea"/>
                <a:ea typeface="+mj-ea"/>
              </a:rPr>
              <a:t>練習篇</a:t>
            </a:r>
            <a:r>
              <a:rPr lang="zh-TW" altLang="en-US" sz="3200" dirty="0" smtClean="0">
                <a:latin typeface="+mj-ea"/>
                <a:ea typeface="+mj-ea"/>
              </a:rPr>
              <a:t>：</a:t>
            </a:r>
            <a:r>
              <a:rPr lang="en-US" altLang="zh-TW" sz="3200" dirty="0" smtClean="0">
                <a:latin typeface="+mj-ea"/>
                <a:ea typeface="+mj-ea"/>
              </a:rPr>
              <a:t/>
            </a:r>
            <a:br>
              <a:rPr lang="en-US" altLang="zh-TW" sz="3200" dirty="0" smtClean="0">
                <a:latin typeface="+mj-ea"/>
                <a:ea typeface="+mj-ea"/>
              </a:rPr>
            </a:br>
            <a:r>
              <a:rPr lang="en-US" altLang="zh-TW" sz="4000" b="1" dirty="0" smtClean="0">
                <a:latin typeface="+mj-ea"/>
                <a:ea typeface="+mj-ea"/>
              </a:rPr>
              <a:t>3 </a:t>
            </a:r>
            <a:r>
              <a:rPr lang="zh-TW" altLang="en-US" sz="4000" b="1" dirty="0">
                <a:latin typeface="+mj-ea"/>
                <a:ea typeface="+mj-ea"/>
              </a:rPr>
              <a:t>個技能</a:t>
            </a:r>
          </a:p>
          <a:p>
            <a:pPr lvl="1"/>
            <a:r>
              <a:rPr lang="en-US" altLang="zh-TW" sz="3200" dirty="0">
                <a:latin typeface="+mj-ea"/>
                <a:ea typeface="+mj-ea"/>
              </a:rPr>
              <a:t>Scratch</a:t>
            </a:r>
            <a:r>
              <a:rPr lang="zh-TW" altLang="en-US" sz="3200" dirty="0">
                <a:latin typeface="+mj-ea"/>
                <a:ea typeface="+mj-ea"/>
              </a:rPr>
              <a:t>程式積木練習題</a:t>
            </a:r>
            <a:r>
              <a:rPr lang="zh-TW" altLang="en-US" sz="3200" dirty="0" smtClean="0">
                <a:latin typeface="+mj-ea"/>
                <a:ea typeface="+mj-ea"/>
              </a:rPr>
              <a:t>：</a:t>
            </a:r>
            <a:r>
              <a:rPr lang="en-US" altLang="zh-TW" sz="3200" dirty="0" smtClean="0">
                <a:latin typeface="+mj-ea"/>
                <a:ea typeface="+mj-ea"/>
              </a:rPr>
              <a:t/>
            </a:r>
            <a:br>
              <a:rPr lang="en-US" altLang="zh-TW" sz="3200" dirty="0" smtClean="0">
                <a:latin typeface="+mj-ea"/>
                <a:ea typeface="+mj-ea"/>
              </a:rPr>
            </a:br>
            <a:r>
              <a:rPr lang="en-US" altLang="zh-TW" sz="4000" b="1" dirty="0" smtClean="0">
                <a:latin typeface="+mj-ea"/>
                <a:ea typeface="+mj-ea"/>
              </a:rPr>
              <a:t>8 </a:t>
            </a:r>
            <a:r>
              <a:rPr lang="zh-TW" altLang="en-US" sz="4000" b="1" dirty="0">
                <a:latin typeface="+mj-ea"/>
                <a:ea typeface="+mj-ea"/>
              </a:rPr>
              <a:t>個技能</a:t>
            </a:r>
          </a:p>
          <a:p>
            <a:pPr lvl="1"/>
            <a:r>
              <a:rPr lang="zh-TW" altLang="en-US" sz="3200" dirty="0">
                <a:latin typeface="+mj-ea"/>
                <a:ea typeface="+mj-ea"/>
              </a:rPr>
              <a:t>技能完成條件</a:t>
            </a:r>
            <a:r>
              <a:rPr lang="zh-TW" altLang="en-US" sz="3200" dirty="0" smtClean="0">
                <a:latin typeface="+mj-ea"/>
                <a:ea typeface="+mj-ea"/>
              </a:rPr>
              <a:t>：</a:t>
            </a:r>
            <a:r>
              <a:rPr lang="en-US" altLang="zh-TW" sz="3200" dirty="0" smtClean="0">
                <a:latin typeface="+mj-ea"/>
                <a:ea typeface="+mj-ea"/>
              </a:rPr>
              <a:t/>
            </a:r>
            <a:br>
              <a:rPr lang="en-US" altLang="zh-TW" sz="3200" dirty="0" smtClean="0">
                <a:latin typeface="+mj-ea"/>
                <a:ea typeface="+mj-ea"/>
              </a:rPr>
            </a:br>
            <a:r>
              <a:rPr lang="zh-TW" altLang="en-US" sz="4000" b="1" dirty="0" smtClean="0">
                <a:latin typeface="+mj-ea"/>
                <a:ea typeface="+mj-ea"/>
              </a:rPr>
              <a:t>精</a:t>
            </a:r>
            <a:r>
              <a:rPr lang="zh-TW" altLang="en-US" sz="4000" b="1" dirty="0">
                <a:latin typeface="+mj-ea"/>
                <a:ea typeface="+mj-ea"/>
              </a:rPr>
              <a:t>熟</a:t>
            </a:r>
            <a:endParaRPr lang="zh-TW" altLang="en-US" sz="3200" b="1" dirty="0">
              <a:latin typeface="+mj-ea"/>
              <a:ea typeface="+mj-ea"/>
            </a:endParaRPr>
          </a:p>
          <a:p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051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碧華國小程式教育</a:t>
            </a:r>
            <a:r>
              <a:rPr lang="zh-TW" altLang="en-US" dirty="0" smtClean="0"/>
              <a:t>中心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網址：</a:t>
            </a:r>
            <a:r>
              <a:rPr lang="en-US" altLang="zh-TW" sz="2400" dirty="0">
                <a:latin typeface="+mj-ea"/>
                <a:ea typeface="+mj-ea"/>
                <a:hlinkClick r:id="rId2"/>
              </a:rPr>
              <a:t>https://</a:t>
            </a:r>
            <a:r>
              <a:rPr lang="en-US" altLang="zh-TW" sz="2400" dirty="0" smtClean="0">
                <a:latin typeface="+mj-ea"/>
                <a:ea typeface="+mj-ea"/>
                <a:hlinkClick r:id="rId2"/>
              </a:rPr>
              <a:t>sites.google.com/bhes.ntpc.edu.tw/program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4800" dirty="0" smtClean="0">
                <a:latin typeface="+mj-ea"/>
                <a:ea typeface="+mj-ea"/>
              </a:rPr>
              <a:t>視覺化程式設計</a:t>
            </a:r>
            <a:endParaRPr lang="en-US" altLang="zh-TW" sz="4800" dirty="0" smtClean="0">
              <a:latin typeface="+mj-ea"/>
              <a:ea typeface="+mj-ea"/>
            </a:endParaRPr>
          </a:p>
          <a:p>
            <a:r>
              <a:rPr lang="zh-TW" altLang="en-US" sz="4800" dirty="0" smtClean="0">
                <a:latin typeface="+mj-ea"/>
                <a:ea typeface="+mj-ea"/>
              </a:rPr>
              <a:t>程式設計</a:t>
            </a:r>
            <a:endParaRPr lang="en-US" altLang="zh-TW" sz="4800" dirty="0" smtClean="0">
              <a:latin typeface="+mj-ea"/>
              <a:ea typeface="+mj-ea"/>
            </a:endParaRPr>
          </a:p>
          <a:p>
            <a:r>
              <a:rPr lang="zh-TW" altLang="en-US" sz="4800" dirty="0" smtClean="0">
                <a:latin typeface="+mj-ea"/>
                <a:ea typeface="+mj-ea"/>
              </a:rPr>
              <a:t>網頁設計</a:t>
            </a: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072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視覺化程式設計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  <a:hlinkClick r:id="rId2"/>
              </a:rPr>
              <a:t>島嶼學習樂園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</a:rPr>
              <a:t>-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</a:rPr>
              <a:t>打寇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</a:rPr>
              <a:t>島</a:t>
            </a:r>
            <a:endParaRPr lang="en-US" altLang="zh-TW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  <a:hlinkClick r:id="rId3" tooltip="Code.org"/>
              </a:rPr>
              <a:t>Code.org</a:t>
            </a:r>
            <a:endParaRPr lang="en-US" altLang="zh-TW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TW" dirty="0" err="1">
                <a:hlinkClick r:id="rId4"/>
              </a:rPr>
              <a:t>Blockly</a:t>
            </a:r>
            <a:r>
              <a:rPr lang="en-US" altLang="zh-TW" dirty="0">
                <a:hlinkClick r:id="rId4"/>
              </a:rPr>
              <a:t> Games</a:t>
            </a:r>
            <a:endParaRPr lang="en-US" altLang="zh-TW" dirty="0"/>
          </a:p>
          <a:p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  <a:hlinkClick r:id="rId5" tooltip="Kodu 3D遊戲設計"/>
              </a:rPr>
              <a:t>Kodu 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  <a:hlinkClick r:id="rId5" tooltip="Kodu 3D遊戲設計"/>
              </a:rPr>
              <a:t>3D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  <a:hlinkClick r:id="rId5" tooltip="Kodu 3D遊戲設計"/>
              </a:rPr>
              <a:t>遊戲設計</a:t>
            </a:r>
            <a:endParaRPr lang="zh-TW" altLang="en-US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  <a:hlinkClick r:id="rId6" tooltip="App Inventor 2"/>
              </a:rPr>
              <a:t>App 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  <a:hlinkClick r:id="rId6" tooltip="App Inventor 2"/>
              </a:rPr>
              <a:t>Inventor 2</a:t>
            </a:r>
            <a:endParaRPr lang="en-US" altLang="zh-TW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  <a:hlinkClick r:id="rId7" tooltip="Scratch"/>
              </a:rPr>
              <a:t>Scratch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</a:rPr>
              <a:t> / </a:t>
            </a:r>
            <a:r>
              <a:rPr lang="en-US" altLang="zh-TW" dirty="0" err="1">
                <a:latin typeface="+mj-ea"/>
                <a:ea typeface="+mj-ea"/>
                <a:cs typeface="Arial" panose="020B0604020202020204" pitchFamily="34" charset="0"/>
                <a:hlinkClick r:id="rId8" tooltip="ScratchJr"/>
              </a:rPr>
              <a:t>ScratchJr</a:t>
            </a:r>
            <a:endParaRPr lang="en-US" altLang="zh-TW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  <a:hlinkClick r:id="rId9" tooltip="Smart Apps Creator"/>
              </a:rPr>
              <a:t>Smart 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  <a:hlinkClick r:id="rId9" tooltip="Smart Apps Creator"/>
              </a:rPr>
              <a:t>Apps Creator</a:t>
            </a:r>
            <a:endParaRPr lang="en-US" altLang="zh-TW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TW" dirty="0" err="1" smtClean="0">
                <a:latin typeface="+mj-ea"/>
                <a:ea typeface="+mj-ea"/>
                <a:cs typeface="Arial" panose="020B0604020202020204" pitchFamily="34" charset="0"/>
                <a:hlinkClick r:id="rId10" tooltip="Micro:bit"/>
              </a:rPr>
              <a:t>Micro:bit</a:t>
            </a:r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</a:rPr>
              <a:t>/ </a:t>
            </a:r>
            <a:r>
              <a:rPr lang="en-US" altLang="zh-TW" dirty="0" err="1">
                <a:latin typeface="+mj-ea"/>
                <a:ea typeface="+mj-ea"/>
                <a:cs typeface="Arial" panose="020B0604020202020204" pitchFamily="34" charset="0"/>
                <a:hlinkClick r:id="rId11" tooltip="TaiwanBit"/>
              </a:rPr>
              <a:t>TaiwanBit</a:t>
            </a:r>
            <a:endParaRPr lang="en-US" altLang="zh-TW" dirty="0">
              <a:latin typeface="+mj-ea"/>
              <a:ea typeface="+mj-ea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18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rial" panose="020B0604020202020204" pitchFamily="34" charset="0"/>
                <a:cs typeface="Arial" panose="020B0604020202020204" pitchFamily="34" charset="0"/>
              </a:rPr>
              <a:t>島嶼學習樂園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zh-TW" altLang="en-US" dirty="0">
                <a:latin typeface="Arial" panose="020B0604020202020204" pitchFamily="34" charset="0"/>
                <a:cs typeface="Arial" panose="020B0604020202020204" pitchFamily="34" charset="0"/>
              </a:rPr>
              <a:t>打寇島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hlinkClick r:id="rId2"/>
              </a:rPr>
              <a:t>拯救麗麗加攻略 </a:t>
            </a:r>
            <a:r>
              <a:rPr lang="en-US" altLang="zh-TW" dirty="0" smtClean="0">
                <a:hlinkClick r:id="rId2"/>
              </a:rPr>
              <a:t>1-1~5-8</a:t>
            </a:r>
            <a:endParaRPr lang="en-US" altLang="zh-TW" dirty="0" smtClean="0"/>
          </a:p>
          <a:p>
            <a:endParaRPr lang="zh-TW" altLang="en-US" dirty="0"/>
          </a:p>
          <a:p>
            <a:endParaRPr lang="en-US" altLang="zh-TW" dirty="0" smtClean="0"/>
          </a:p>
          <a:p>
            <a:pPr fontAlgn="base"/>
            <a:r>
              <a:rPr lang="zh-TW" altLang="en-US" dirty="0">
                <a:hlinkClick r:id="rId3"/>
              </a:rPr>
              <a:t>達克魔法村攻略 </a:t>
            </a:r>
            <a:r>
              <a:rPr lang="en-US" altLang="zh-TW" dirty="0">
                <a:hlinkClick r:id="rId3"/>
              </a:rPr>
              <a:t>1-1~5-8</a:t>
            </a:r>
            <a:endParaRPr lang="zh-TW" altLang="en-US" dirty="0"/>
          </a:p>
          <a:p>
            <a:pPr fontAlgn="base"/>
            <a:r>
              <a:rPr lang="en-US" altLang="zh-TW" dirty="0" err="1">
                <a:hlinkClick r:id="rId4"/>
              </a:rPr>
              <a:t>Egame</a:t>
            </a:r>
            <a:r>
              <a:rPr lang="en-US" altLang="zh-TW" dirty="0">
                <a:hlinkClick r:id="rId4"/>
              </a:rPr>
              <a:t> </a:t>
            </a:r>
            <a:r>
              <a:rPr lang="zh-TW" altLang="en-US" dirty="0">
                <a:hlinkClick r:id="rId4"/>
              </a:rPr>
              <a:t>打寇島達克魔法村解答第六關</a:t>
            </a:r>
            <a:endParaRPr lang="zh-TW" altLang="en-US" dirty="0"/>
          </a:p>
          <a:p>
            <a:pPr fontAlgn="base"/>
            <a:r>
              <a:rPr lang="en-US" altLang="zh-TW" dirty="0" err="1">
                <a:hlinkClick r:id="rId5"/>
              </a:rPr>
              <a:t>Egame</a:t>
            </a:r>
            <a:r>
              <a:rPr lang="en-US" altLang="zh-TW" dirty="0">
                <a:hlinkClick r:id="rId5"/>
              </a:rPr>
              <a:t> </a:t>
            </a:r>
            <a:r>
              <a:rPr lang="zh-TW" altLang="en-US" dirty="0">
                <a:hlinkClick r:id="rId5"/>
              </a:rPr>
              <a:t>打寇島達克魔法村解答第七關</a:t>
            </a:r>
            <a:endParaRPr lang="zh-TW" altLang="en-US" dirty="0"/>
          </a:p>
          <a:p>
            <a:pPr fontAlgn="base"/>
            <a:r>
              <a:rPr lang="en-US" altLang="zh-TW" dirty="0" err="1">
                <a:hlinkClick r:id="rId6"/>
              </a:rPr>
              <a:t>Egame</a:t>
            </a:r>
            <a:r>
              <a:rPr lang="en-US" altLang="zh-TW" dirty="0">
                <a:hlinkClick r:id="rId6"/>
              </a:rPr>
              <a:t> </a:t>
            </a:r>
            <a:r>
              <a:rPr lang="zh-TW" altLang="en-US" dirty="0">
                <a:hlinkClick r:id="rId6"/>
              </a:rPr>
              <a:t>打寇島達克魔法村解答第八關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99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Code.org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j-ea"/>
                <a:ea typeface="+mj-ea"/>
                <a:hlinkClick r:id="rId2"/>
              </a:rPr>
              <a:t>Code.org </a:t>
            </a:r>
            <a:r>
              <a:rPr lang="zh-TW" altLang="en-US" dirty="0">
                <a:latin typeface="+mj-ea"/>
                <a:ea typeface="+mj-ea"/>
                <a:hlinkClick r:id="rId2"/>
              </a:rPr>
              <a:t>官方網站</a:t>
            </a:r>
            <a:endParaRPr lang="zh-TW" altLang="en-US" dirty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  <a:hlinkClick r:id="rId3"/>
              </a:rPr>
              <a:t>http</a:t>
            </a:r>
            <a:r>
              <a:rPr lang="en-US" altLang="zh-TW" dirty="0">
                <a:latin typeface="+mj-ea"/>
                <a:ea typeface="+mj-ea"/>
                <a:hlinkClick r:id="rId3"/>
              </a:rPr>
              <a:t>://learn.code.org/</a:t>
            </a:r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  <a:hlinkClick r:id="rId4"/>
              </a:rPr>
              <a:t>碧</a:t>
            </a:r>
            <a:r>
              <a:rPr lang="zh-TW" altLang="en-US" dirty="0">
                <a:latin typeface="+mj-ea"/>
                <a:ea typeface="+mj-ea"/>
                <a:hlinkClick r:id="rId4"/>
              </a:rPr>
              <a:t>華國小</a:t>
            </a:r>
            <a:r>
              <a:rPr lang="zh-TW" altLang="en-US" dirty="0" smtClean="0">
                <a:latin typeface="+mj-ea"/>
                <a:ea typeface="+mj-ea"/>
                <a:hlinkClick r:id="rId4"/>
              </a:rPr>
              <a:t>程式教育中心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  <a:hlinkClick r:id="rId4"/>
              </a:rPr>
              <a:t>Code.org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308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+mj-ea"/>
              </a:rPr>
              <a:t>Blockly</a:t>
            </a:r>
            <a:r>
              <a:rPr lang="en-US" altLang="zh-TW" dirty="0">
                <a:latin typeface="+mj-ea"/>
              </a:rPr>
              <a:t> </a:t>
            </a:r>
            <a:r>
              <a:rPr lang="en-US" altLang="zh-TW" dirty="0" smtClean="0">
                <a:latin typeface="+mj-ea"/>
              </a:rPr>
              <a:t>Games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官方網站：</a:t>
            </a:r>
            <a:r>
              <a:rPr lang="en-US" altLang="zh-TW" dirty="0" err="1">
                <a:latin typeface="+mj-ea"/>
                <a:ea typeface="+mj-ea"/>
                <a:hlinkClick r:id="rId2"/>
              </a:rPr>
              <a:t>Blockly</a:t>
            </a:r>
            <a:r>
              <a:rPr lang="en-US" altLang="zh-TW" dirty="0">
                <a:latin typeface="+mj-ea"/>
                <a:ea typeface="+mj-ea"/>
                <a:hlinkClick r:id="rId2"/>
              </a:rPr>
              <a:t> Games</a:t>
            </a:r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  <a:hlinkClick r:id="rId3"/>
              </a:rPr>
              <a:t>碧華國小程式教育</a:t>
            </a:r>
            <a:r>
              <a:rPr lang="zh-TW" altLang="en-US" dirty="0" smtClean="0">
                <a:latin typeface="+mj-ea"/>
                <a:ea typeface="+mj-ea"/>
                <a:hlinkClick r:id="rId3"/>
              </a:rPr>
              <a:t>中心</a:t>
            </a:r>
            <a:r>
              <a:rPr lang="en-US" altLang="zh-TW" dirty="0" err="1" smtClean="0">
                <a:latin typeface="+mj-ea"/>
                <a:ea typeface="+mj-ea"/>
                <a:hlinkClick r:id="rId3"/>
              </a:rPr>
              <a:t>Blockly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19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Kodu 3D</a:t>
            </a:r>
            <a:r>
              <a:rPr lang="zh-TW" altLang="en-US" dirty="0">
                <a:latin typeface="Arial" panose="020B0604020202020204" pitchFamily="34" charset="0"/>
                <a:cs typeface="Arial" panose="020B0604020202020204" pitchFamily="34" charset="0"/>
              </a:rPr>
              <a:t>遊戲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設計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j-ea"/>
                <a:ea typeface="+mj-ea"/>
                <a:hlinkClick r:id="rId2"/>
              </a:rPr>
              <a:t>官方網站：</a:t>
            </a:r>
            <a:r>
              <a:rPr lang="en-US" altLang="zh-TW" dirty="0">
                <a:latin typeface="+mj-ea"/>
                <a:ea typeface="+mj-ea"/>
                <a:hlinkClick r:id="rId3"/>
              </a:rPr>
              <a:t>https://www.kodugamelab.com</a:t>
            </a:r>
            <a:r>
              <a:rPr lang="en-US" altLang="zh-TW" dirty="0" smtClean="0">
                <a:latin typeface="+mj-ea"/>
                <a:ea typeface="+mj-ea"/>
                <a:hlinkClick r:id="rId3"/>
              </a:rPr>
              <a:t>/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  <a:hlinkClick r:id="rId4"/>
              </a:rPr>
              <a:t>碧華國小程式教育</a:t>
            </a:r>
            <a:r>
              <a:rPr lang="zh-TW" altLang="en-US" dirty="0" smtClean="0">
                <a:latin typeface="+mj-ea"/>
                <a:ea typeface="+mj-ea"/>
                <a:hlinkClick r:id="rId4"/>
              </a:rPr>
              <a:t>中心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  <a:hlinkClick r:id="rId4"/>
              </a:rPr>
              <a:t>Kodu 3D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  <a:hlinkClick r:id="rId4"/>
              </a:rPr>
              <a:t>遊戲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  <a:hlinkClick r:id="rId4"/>
              </a:rPr>
              <a:t>設計</a:t>
            </a:r>
            <a:endParaRPr lang="en-US" altLang="zh-TW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endParaRPr lang="en-US" altLang="zh-TW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TW" dirty="0">
                <a:latin typeface="+mj-ea"/>
                <a:ea typeface="+mj-ea"/>
                <a:hlinkClick r:id="rId5"/>
              </a:rPr>
              <a:t>Kodu 3D</a:t>
            </a:r>
            <a:r>
              <a:rPr lang="zh-TW" altLang="en-US" dirty="0">
                <a:latin typeface="+mj-ea"/>
                <a:ea typeface="+mj-ea"/>
                <a:hlinkClick r:id="rId5"/>
              </a:rPr>
              <a:t>立體遊戲設計</a:t>
            </a:r>
            <a:r>
              <a:rPr lang="en-US" altLang="zh-TW" dirty="0">
                <a:latin typeface="+mj-ea"/>
                <a:ea typeface="+mj-ea"/>
                <a:hlinkClick r:id="rId5"/>
              </a:rPr>
              <a:t>_</a:t>
            </a:r>
            <a:r>
              <a:rPr lang="zh-TW" altLang="en-US" dirty="0">
                <a:latin typeface="+mj-ea"/>
                <a:ea typeface="+mj-ea"/>
                <a:hlinkClick r:id="rId5"/>
              </a:rPr>
              <a:t>學習程式的好工具 </a:t>
            </a:r>
            <a:r>
              <a:rPr lang="en-US" altLang="zh-TW" dirty="0">
                <a:latin typeface="+mj-ea"/>
                <a:ea typeface="+mj-ea"/>
                <a:hlinkClick r:id="rId5"/>
              </a:rPr>
              <a:t>– </a:t>
            </a:r>
            <a:r>
              <a:rPr lang="zh-TW" altLang="en-US" dirty="0">
                <a:latin typeface="+mj-ea"/>
                <a:ea typeface="+mj-ea"/>
                <a:hlinkClick r:id="rId5"/>
              </a:rPr>
              <a:t>呂聰賢</a:t>
            </a:r>
            <a:endParaRPr lang="zh-TW" altLang="en-US" dirty="0"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92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App Inventor 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j-ea"/>
                <a:ea typeface="+mj-ea"/>
              </a:rPr>
              <a:t>MIT App Inventor 2 </a:t>
            </a:r>
            <a:r>
              <a:rPr lang="zh-TW" altLang="en-US" dirty="0">
                <a:latin typeface="+mj-ea"/>
                <a:ea typeface="+mj-ea"/>
              </a:rPr>
              <a:t>開發網站：</a:t>
            </a:r>
            <a:r>
              <a:rPr lang="en-US" altLang="zh-TW" dirty="0">
                <a:latin typeface="+mj-ea"/>
                <a:ea typeface="+mj-ea"/>
                <a:hlinkClick r:id="rId2"/>
              </a:rPr>
              <a:t>http://ai2.appinventor.mit.edu</a:t>
            </a:r>
            <a:r>
              <a:rPr lang="en-US" altLang="zh-TW" dirty="0">
                <a:latin typeface="+mj-ea"/>
                <a:ea typeface="+mj-ea"/>
              </a:rPr>
              <a:t> →</a:t>
            </a:r>
            <a:r>
              <a:rPr lang="zh-TW" altLang="en-US" dirty="0">
                <a:latin typeface="+mj-ea"/>
                <a:ea typeface="+mj-ea"/>
              </a:rPr>
              <a:t>以 </a:t>
            </a:r>
            <a:r>
              <a:rPr lang="en-US" altLang="zh-TW" dirty="0">
                <a:latin typeface="+mj-ea"/>
                <a:ea typeface="+mj-ea"/>
              </a:rPr>
              <a:t>Google </a:t>
            </a:r>
            <a:r>
              <a:rPr lang="zh-TW" altLang="en-US" dirty="0">
                <a:latin typeface="+mj-ea"/>
                <a:ea typeface="+mj-ea"/>
              </a:rPr>
              <a:t>帳號登入</a:t>
            </a:r>
          </a:p>
          <a:p>
            <a:r>
              <a:rPr lang="en-US" altLang="zh-TW" dirty="0">
                <a:latin typeface="+mj-ea"/>
                <a:ea typeface="+mj-ea"/>
              </a:rPr>
              <a:t>MIT App Inventor </a:t>
            </a:r>
            <a:r>
              <a:rPr lang="zh-TW" altLang="en-US" dirty="0">
                <a:latin typeface="+mj-ea"/>
                <a:ea typeface="+mj-ea"/>
              </a:rPr>
              <a:t>官方網站：</a:t>
            </a:r>
            <a:r>
              <a:rPr lang="en-US" altLang="zh-TW" dirty="0">
                <a:latin typeface="+mj-ea"/>
                <a:ea typeface="+mj-ea"/>
                <a:hlinkClick r:id="rId3"/>
              </a:rPr>
              <a:t>http://appinventor.mit.edu</a:t>
            </a:r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/>
          </a:p>
          <a:p>
            <a:r>
              <a:rPr lang="zh-TW" altLang="en-US" dirty="0" smtClean="0">
                <a:latin typeface="+mj-ea"/>
                <a:ea typeface="+mj-ea"/>
                <a:hlinkClick r:id="rId4"/>
              </a:rPr>
              <a:t>碧</a:t>
            </a:r>
            <a:r>
              <a:rPr lang="zh-TW" altLang="en-US" dirty="0">
                <a:latin typeface="+mj-ea"/>
                <a:ea typeface="+mj-ea"/>
                <a:hlinkClick r:id="rId4"/>
              </a:rPr>
              <a:t>華國小程式教育</a:t>
            </a:r>
            <a:r>
              <a:rPr lang="zh-TW" altLang="en-US" dirty="0" smtClean="0">
                <a:latin typeface="+mj-ea"/>
                <a:ea typeface="+mj-ea"/>
                <a:hlinkClick r:id="rId4"/>
              </a:rPr>
              <a:t>中心</a:t>
            </a:r>
            <a:r>
              <a:rPr lang="en-US" altLang="zh-TW" dirty="0">
                <a:latin typeface="+mj-ea"/>
                <a:ea typeface="+mj-ea"/>
                <a:cs typeface="Arial" panose="020B0604020202020204" pitchFamily="34" charset="0"/>
                <a:hlinkClick r:id="rId4"/>
              </a:rPr>
              <a:t>App Inventor 2</a:t>
            </a:r>
            <a:endParaRPr lang="zh-TW" altLang="en-US" dirty="0"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53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b="1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285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1032</TotalTime>
  <Words>717</Words>
  <Application>Microsoft Office PowerPoint</Application>
  <PresentationFormat>如螢幕大小 (4:3)</PresentationFormat>
  <Paragraphs>198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暗香撲面</vt:lpstr>
      <vt:lpstr>程式設計基本概念</vt:lpstr>
      <vt:lpstr>本次研習線上教材</vt:lpstr>
      <vt:lpstr>碧華國小程式教育中心</vt:lpstr>
      <vt:lpstr>視覺化程式設計</vt:lpstr>
      <vt:lpstr>島嶼學習樂園-打寇島</vt:lpstr>
      <vt:lpstr>Code.org</vt:lpstr>
      <vt:lpstr>Blockly Games</vt:lpstr>
      <vt:lpstr>Kodu 3D遊戲設計</vt:lpstr>
      <vt:lpstr>App Inventor 2</vt:lpstr>
      <vt:lpstr>Scratch 2.0</vt:lpstr>
      <vt:lpstr>在 Scratch 2.0 角色造型上輸入中文字</vt:lpstr>
      <vt:lpstr>Scratch 範例教學</vt:lpstr>
      <vt:lpstr>PowerPoint 簡報</vt:lpstr>
      <vt:lpstr>PowerPoint 簡報</vt:lpstr>
      <vt:lpstr>PowerPoint 簡報</vt:lpstr>
      <vt:lpstr>PowerPoint 簡報</vt:lpstr>
      <vt:lpstr>程式設計邏輯訓練(1)</vt:lpstr>
      <vt:lpstr>程式設計邏輯訓練(2)</vt:lpstr>
      <vt:lpstr>均一教育平台</vt:lpstr>
      <vt:lpstr>電腦科學 → Scratch與運算思維</vt:lpstr>
      <vt:lpstr>教學管理：班級設定</vt:lpstr>
      <vt:lpstr>回家作業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程式設計基本概念</dc:title>
  <dc:creator>Windows 使用者</dc:creator>
  <cp:lastModifiedBy>Windows 使用者</cp:lastModifiedBy>
  <cp:revision>41</cp:revision>
  <dcterms:created xsi:type="dcterms:W3CDTF">2018-03-27T13:56:29Z</dcterms:created>
  <dcterms:modified xsi:type="dcterms:W3CDTF">2018-04-11T03:07:38Z</dcterms:modified>
</cp:coreProperties>
</file>