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6" r:id="rId1"/>
  </p:sldMasterIdLst>
  <p:notesMasterIdLst>
    <p:notesMasterId r:id="rId35"/>
  </p:notesMasterIdLst>
  <p:handoutMasterIdLst>
    <p:handoutMasterId r:id="rId36"/>
  </p:handoutMasterIdLst>
  <p:sldIdLst>
    <p:sldId id="375" r:id="rId2"/>
    <p:sldId id="445" r:id="rId3"/>
    <p:sldId id="303" r:id="rId4"/>
    <p:sldId id="307" r:id="rId5"/>
    <p:sldId id="433" r:id="rId6"/>
    <p:sldId id="438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46" r:id="rId18"/>
    <p:sldId id="439" r:id="rId19"/>
    <p:sldId id="453" r:id="rId20"/>
    <p:sldId id="406" r:id="rId21"/>
    <p:sldId id="455" r:id="rId22"/>
    <p:sldId id="434" r:id="rId23"/>
    <p:sldId id="454" r:id="rId24"/>
    <p:sldId id="456" r:id="rId25"/>
    <p:sldId id="441" r:id="rId26"/>
    <p:sldId id="444" r:id="rId27"/>
    <p:sldId id="448" r:id="rId28"/>
    <p:sldId id="468" r:id="rId29"/>
    <p:sldId id="443" r:id="rId30"/>
    <p:sldId id="457" r:id="rId31"/>
    <p:sldId id="442" r:id="rId32"/>
    <p:sldId id="440" r:id="rId33"/>
    <p:sldId id="436" r:id="rId34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994FF"/>
    <a:srgbClr val="76B531"/>
    <a:srgbClr val="99CCFF"/>
    <a:srgbClr val="008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94451" autoAdjust="0"/>
  </p:normalViewPr>
  <p:slideViewPr>
    <p:cSldViewPr>
      <p:cViewPr>
        <p:scale>
          <a:sx n="75" d="100"/>
          <a:sy n="75" d="100"/>
        </p:scale>
        <p:origin x="-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302"/>
    </p:cViewPr>
  </p:sorterViewPr>
  <p:notesViewPr>
    <p:cSldViewPr>
      <p:cViewPr varScale="1">
        <p:scale>
          <a:sx n="82" d="100"/>
          <a:sy n="82" d="100"/>
        </p:scale>
        <p:origin x="-201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B06C82A7-1373-4578-A611-97C035ABDC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3171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D9239863-9D2B-4569-9152-2D6541B36D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381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49A836-8A64-4B0E-B320-69B05CA395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42CC-645C-4488-8694-E39100009C9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89C47-1552-4BC3-AEB9-2A632CE802C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1121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7D56-E00A-4AC7-B689-68CE9FB9115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8521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63330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288152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288152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1121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E87E-8833-4E4D-B688-9CFD93429A3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5641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B19-CABB-4690-BE41-DBC40305B62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E520B18C-FF7E-40F0-9E2C-A433659C9D0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07D56-E00A-4AC7-B689-68CE9FB9115B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0E87E-8833-4E4D-B688-9CFD93429A3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0B18C-FF7E-40F0-9E2C-A433659C9D0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0B18C-FF7E-40F0-9E2C-A433659C9D0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2C86E-D929-4865-9DFF-57B227E086E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A7C094E4-27CF-436A-AC80-B45DF3A18D9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520B18C-FF7E-40F0-9E2C-A433659C9D0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" name="圖片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745" r:id="rId12"/>
    <p:sldLayoutId id="214748374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play.google.com/store/apps/details?id=com.puteko.colarmix&amp;hl=zh_T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quivervision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quivervision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darcreato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163.20.119.100/f2blog/index.php?load=read&amp;id=1918" TargetMode="External"/><Relationship Id="rId2" Type="http://schemas.openxmlformats.org/officeDocument/2006/relationships/hyperlink" Target="http://163.20.119.100/f2blog/index.php?load=read&amp;id=222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163.20.119.100/f2blog/index.php?load=read&amp;id=2251" TargetMode="External"/><Relationship Id="rId13" Type="http://schemas.openxmlformats.org/officeDocument/2006/relationships/hyperlink" Target="https://www.youtube.com/watch?v=0qiI25B8Puc&amp;feature=youtu.be" TargetMode="External"/><Relationship Id="rId3" Type="http://schemas.openxmlformats.org/officeDocument/2006/relationships/hyperlink" Target="https://www.google.com/edu/expeditions/" TargetMode="External"/><Relationship Id="rId7" Type="http://schemas.openxmlformats.org/officeDocument/2006/relationships/hyperlink" Target="http://163.20.119.100/f2blog/index.php?load=read&amp;id=2305" TargetMode="External"/><Relationship Id="rId12" Type="http://schemas.openxmlformats.org/officeDocument/2006/relationships/hyperlink" Target="http://www.eonreality.com/" TargetMode="External"/><Relationship Id="rId2" Type="http://schemas.openxmlformats.org/officeDocument/2006/relationships/hyperlink" Target="http://www.inside.com.tw/2015/10/08/what_are_vr_mr_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63.20.119.100/f2blog/index.php?load=read&amp;id=2213" TargetMode="External"/><Relationship Id="rId11" Type="http://schemas.openxmlformats.org/officeDocument/2006/relationships/hyperlink" Target="http://163.20.119.100/f2blog/index.php?load=read&amp;id=2193" TargetMode="External"/><Relationship Id="rId5" Type="http://schemas.openxmlformats.org/officeDocument/2006/relationships/hyperlink" Target="http://163.20.119.100/f2blog/index.php?load=read&amp;id=2303" TargetMode="External"/><Relationship Id="rId10" Type="http://schemas.openxmlformats.org/officeDocument/2006/relationships/hyperlink" Target="http://163.20.119.100/f2blog/index.php?load=read&amp;id=2207" TargetMode="External"/><Relationship Id="rId4" Type="http://schemas.openxmlformats.org/officeDocument/2006/relationships/hyperlink" Target="https://nearpod.com/nearpod-vr" TargetMode="External"/><Relationship Id="rId9" Type="http://schemas.openxmlformats.org/officeDocument/2006/relationships/hyperlink" Target="http://163.20.119.100/f2blog/index.php?seekname=720yun&amp;job=searchTitle&amp;submit=%E6%90%9C%E5%B0%8B" TargetMode="External"/><Relationship Id="rId14" Type="http://schemas.openxmlformats.org/officeDocument/2006/relationships/hyperlink" Target="http://163.20.119.100/f2blog/index.php?load=read&amp;id=227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163.20.119.100/f2blog/index.php?load=read&amp;id=2305" TargetMode="External"/><Relationship Id="rId2" Type="http://schemas.openxmlformats.org/officeDocument/2006/relationships/hyperlink" Target="http://163.20.119.100/f2blog/index.php?load=read&amp;id=230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163.20.119.100/f2blog/index.php?load=read&amp;id=2283" TargetMode="External"/><Relationship Id="rId7" Type="http://schemas.openxmlformats.org/officeDocument/2006/relationships/hyperlink" Target="https://roundme.com/spaces/search/%E6%A4%8D%E7%89%A9" TargetMode="External"/><Relationship Id="rId2" Type="http://schemas.openxmlformats.org/officeDocument/2006/relationships/hyperlink" Target="https://roundm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undme.com/spaces/search/%E5%8D%9A%E7%89%A9%E9%A4%A8" TargetMode="External"/><Relationship Id="rId5" Type="http://schemas.openxmlformats.org/officeDocument/2006/relationships/hyperlink" Target="http://163.20.119.100/f2blog/index.php?load=read&amp;id=2286" TargetMode="External"/><Relationship Id="rId4" Type="http://schemas.openxmlformats.org/officeDocument/2006/relationships/hyperlink" Target="http://163.20.119.100/f2blog/index.php?load=read&amp;id=2284" TargetMode="External"/><Relationship Id="rId9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ta360.com/s/hM0aWZpHeaC69AZQWKprE73au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://163.20.119.100/f2blog/index.php?load=read&amp;id=221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163.20.119.100/f2blog/index.php?load=read&amp;id=2193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hyperlink" Target="http://163.20.119.100/f2blog/index.php?load=read&amp;id=2251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ve.com/tw/" TargetMode="External"/><Relationship Id="rId13" Type="http://schemas.openxmlformats.org/officeDocument/2006/relationships/hyperlink" Target="https://www.youtube.com/watch?v=YuIgyKLPt3s" TargetMode="External"/><Relationship Id="rId3" Type="http://schemas.openxmlformats.org/officeDocument/2006/relationships/hyperlink" Target="https://www.magicleap.com/#/home" TargetMode="External"/><Relationship Id="rId7" Type="http://schemas.openxmlformats.org/officeDocument/2006/relationships/hyperlink" Target="https://www.dronesplayer.com/42324/" TargetMode="External"/><Relationship Id="rId12" Type="http://schemas.openxmlformats.org/officeDocument/2006/relationships/image" Target="../media/image48.png"/><Relationship Id="rId2" Type="http://schemas.openxmlformats.org/officeDocument/2006/relationships/hyperlink" Target="https://www.microsoft.com/microsoft-hololens/en-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ia.playstation.com/hk/cht/psvr/main" TargetMode="External"/><Relationship Id="rId11" Type="http://schemas.openxmlformats.org/officeDocument/2006/relationships/hyperlink" Target="https://vr.google.com/daydream/" TargetMode="External"/><Relationship Id="rId5" Type="http://schemas.openxmlformats.org/officeDocument/2006/relationships/hyperlink" Target="https://www3.oculus.com/en-us/rift/" TargetMode="External"/><Relationship Id="rId10" Type="http://schemas.openxmlformats.org/officeDocument/2006/relationships/hyperlink" Target="http://zspace.com/" TargetMode="External"/><Relationship Id="rId4" Type="http://schemas.openxmlformats.org/officeDocument/2006/relationships/hyperlink" Target="http://www.samsung.com/tw/galaxy-gear/gear-vr-r322/" TargetMode="External"/><Relationship Id="rId9" Type="http://schemas.openxmlformats.org/officeDocument/2006/relationships/hyperlink" Target="http://vr.msi.com/" TargetMode="External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163.20.119.100/f2blog/index.php?load=read&amp;id=231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hyperlink" Target="http://163.20.119.100/f2blog/index.php?load=read&amp;id=22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Relationship Id="rId9" Type="http://schemas.openxmlformats.org/officeDocument/2006/relationships/image" Target="../media/image5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163.20.119.100/f2blog/index.php?load=read&amp;id=2230" TargetMode="External"/><Relationship Id="rId2" Type="http://schemas.openxmlformats.org/officeDocument/2006/relationships/hyperlink" Target="http://163.20.119.100/f2blog/index.php?load=read&amp;id=228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163.20.119.100/f2blog/index.php?load=read&amp;id=2280" TargetMode="External"/><Relationship Id="rId3" Type="http://schemas.openxmlformats.org/officeDocument/2006/relationships/hyperlink" Target="http://163.20.119.100/f2blog/index.php?load=read&amp;id=2188" TargetMode="External"/><Relationship Id="rId7" Type="http://schemas.openxmlformats.org/officeDocument/2006/relationships/hyperlink" Target="http://163.20.119.100/f2blog/index.php?load=read&amp;id=1914" TargetMode="External"/><Relationship Id="rId2" Type="http://schemas.openxmlformats.org/officeDocument/2006/relationships/hyperlink" Target="http://163.20.119.100/f2blog/index.php?load=read&amp;id=21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taru.tw/tutorial/unity-lbg-01" TargetMode="External"/><Relationship Id="rId5" Type="http://schemas.openxmlformats.org/officeDocument/2006/relationships/hyperlink" Target="http://163.20.119.100/f2blog/index.php?load=read&amp;id=2215" TargetMode="External"/><Relationship Id="rId4" Type="http://schemas.openxmlformats.org/officeDocument/2006/relationships/hyperlink" Target="http://163.20.119.100/f2blog/index.php?load=read&amp;id=218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l.dropboxusercontent.com/u/5432778/ARflashcardsWithDinos.pdf" TargetMode="External"/><Relationship Id="rId2" Type="http://schemas.openxmlformats.org/officeDocument/2006/relationships/hyperlink" Target="http://arflashcard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dn2.hubspot.net/hub/298792/file-1460978310-jpg/anatomy4D-body.jpg" TargetMode="External"/><Relationship Id="rId2" Type="http://schemas.openxmlformats.org/officeDocument/2006/relationships/hyperlink" Target="https://play.google.com/store/apps/details?id=com.daqri.elements4dbydaqri&amp;hl=zh_T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cdn2.hubspot.net/hub/298792/file-1456076908-jpg/anatomy4D-heart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lements4d.daqri.com/documents/elements-blocks-all.pdf" TargetMode="External"/><Relationship Id="rId2" Type="http://schemas.openxmlformats.org/officeDocument/2006/relationships/hyperlink" Target="http://elements4d.daqri.com/#intro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3" y="1700809"/>
            <a:ext cx="7623696" cy="1328142"/>
          </a:xfrm>
        </p:spPr>
        <p:txBody>
          <a:bodyPr>
            <a:normAutofit fontScale="90000"/>
          </a:bodyPr>
          <a:lstStyle/>
          <a:p>
            <a:r>
              <a:rPr lang="zh-TW" altLang="en-US" sz="4200" dirty="0"/>
              <a:t>玩虛實 真</a:t>
            </a:r>
            <a:r>
              <a:rPr lang="zh-TW" altLang="en-US" sz="4200" dirty="0" smtClean="0"/>
              <a:t>行動</a:t>
            </a:r>
            <a:r>
              <a:rPr lang="en-US" altLang="zh-TW" sz="4200" dirty="0" smtClean="0"/>
              <a:t/>
            </a:r>
            <a:br>
              <a:rPr lang="en-US" altLang="zh-TW" sz="4200" dirty="0" smtClean="0"/>
            </a:br>
            <a:r>
              <a:rPr lang="en-US" altLang="zh-TW" sz="4200" dirty="0" smtClean="0"/>
              <a:t>AR/VR</a:t>
            </a:r>
            <a:r>
              <a:rPr lang="zh-TW" altLang="en-US" sz="4200" dirty="0" smtClean="0"/>
              <a:t>教學應用與</a:t>
            </a:r>
            <a:r>
              <a:rPr lang="zh-TW" altLang="en-US" sz="4200" dirty="0"/>
              <a:t>體驗</a:t>
            </a:r>
            <a:endParaRPr lang="en-US" altLang="zh-TW" sz="4200" dirty="0" smtClean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4572000" y="4509120"/>
            <a:ext cx="4248472" cy="1368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+mj-ea"/>
                <a:ea typeface="+mj-ea"/>
              </a:rPr>
              <a:t>張原禎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新北市德音國小</a:t>
            </a:r>
            <a:r>
              <a:rPr lang="en-US" altLang="zh-TW" sz="2800" dirty="0" err="1" smtClean="0">
                <a:latin typeface="+mj-ea"/>
              </a:rPr>
              <a:t>blog.biglearner.tw</a:t>
            </a:r>
            <a:endParaRPr lang="en-US" altLang="zh-TW" sz="2800" dirty="0" smtClean="0">
              <a:latin typeface="+mj-ea"/>
            </a:endParaRPr>
          </a:p>
          <a:p>
            <a:r>
              <a:rPr lang="en-US" altLang="zh-TW" sz="2800" dirty="0" smtClean="0">
                <a:latin typeface="+mj-ea"/>
              </a:rPr>
              <a:t>biglearner@gmail.com</a:t>
            </a:r>
            <a:endParaRPr lang="en-US" altLang="zh-TW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53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下載圖紙裁切與組合</a:t>
            </a:r>
          </a:p>
        </p:txBody>
      </p:sp>
      <p:pic>
        <p:nvPicPr>
          <p:cNvPr id="4" name="圖片 3" descr="09"/>
          <p:cNvPicPr>
            <a:picLocks noGrp="1" noChangeAspect="1"/>
          </p:cNvPicPr>
          <p:nvPr isPhoto="1"/>
        </p:nvPicPr>
        <p:blipFill>
          <a:blip r:embed="rId2"/>
          <a:stretch>
            <a:fillRect/>
          </a:stretch>
        </p:blipFill>
        <p:spPr>
          <a:xfrm>
            <a:off x="4657725" y="2836863"/>
            <a:ext cx="4143375" cy="2279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4" descr="10"/>
          <p:cNvPicPr>
            <a:picLocks noGrp="1" noChangeAspect="1"/>
          </p:cNvPicPr>
          <p:nvPr isPhoto="1"/>
        </p:nvPicPr>
        <p:blipFill>
          <a:blip r:embed="rId3"/>
          <a:stretch>
            <a:fillRect/>
          </a:stretch>
        </p:blipFill>
        <p:spPr>
          <a:xfrm>
            <a:off x="342900" y="2836863"/>
            <a:ext cx="4143375" cy="2279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2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單一元素檢視</a:t>
            </a:r>
          </a:p>
        </p:txBody>
      </p:sp>
      <p:pic>
        <p:nvPicPr>
          <p:cNvPr id="4" name="圖片 3" descr="07"/>
          <p:cNvPicPr>
            <a:picLocks noGrp="1" noChangeAspect="1"/>
          </p:cNvPicPr>
          <p:nvPr isPhoto="1"/>
        </p:nvPicPr>
        <p:blipFill>
          <a:blip r:embed="rId2"/>
          <a:stretch>
            <a:fillRect/>
          </a:stretch>
        </p:blipFill>
        <p:spPr>
          <a:xfrm>
            <a:off x="4657725" y="2811463"/>
            <a:ext cx="4143375" cy="233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4" descr="08"/>
          <p:cNvPicPr>
            <a:picLocks noGrp="1" noChangeAspect="1"/>
          </p:cNvPicPr>
          <p:nvPr isPhoto="1"/>
        </p:nvPicPr>
        <p:blipFill>
          <a:blip r:embed="rId3"/>
          <a:stretch>
            <a:fillRect/>
          </a:stretch>
        </p:blipFill>
        <p:spPr>
          <a:xfrm>
            <a:off x="342900" y="2836863"/>
            <a:ext cx="4143375" cy="2279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5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組合元素：水</a:t>
            </a:r>
          </a:p>
        </p:txBody>
      </p:sp>
      <p:pic>
        <p:nvPicPr>
          <p:cNvPr id="3" name="圖片 2" descr="02"/>
          <p:cNvPicPr>
            <a:picLocks noGrp="1" noChangeAspect="1"/>
          </p:cNvPicPr>
          <p:nvPr isPhoto="1"/>
        </p:nvPicPr>
        <p:blipFill>
          <a:blip r:embed="rId2"/>
          <a:stretch>
            <a:fillRect/>
          </a:stretch>
        </p:blipFill>
        <p:spPr>
          <a:xfrm>
            <a:off x="342900" y="2811463"/>
            <a:ext cx="4143375" cy="233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圖片 3" descr="03"/>
          <p:cNvPicPr>
            <a:picLocks noGrp="1" noChangeAspect="1"/>
          </p:cNvPicPr>
          <p:nvPr isPhoto="1"/>
        </p:nvPicPr>
        <p:blipFill>
          <a:blip r:embed="rId3"/>
          <a:stretch>
            <a:fillRect/>
          </a:stretch>
        </p:blipFill>
        <p:spPr>
          <a:xfrm>
            <a:off x="4657725" y="2811463"/>
            <a:ext cx="4143375" cy="233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36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轉動方塊檢視</a:t>
            </a:r>
          </a:p>
        </p:txBody>
      </p:sp>
      <p:pic>
        <p:nvPicPr>
          <p:cNvPr id="3" name="圖片 2" descr="04"/>
          <p:cNvPicPr>
            <a:picLocks noGrp="1" noChangeAspect="1"/>
          </p:cNvPicPr>
          <p:nvPr isPhoto="1"/>
        </p:nvPicPr>
        <p:blipFill>
          <a:blip r:embed="rId2"/>
          <a:stretch>
            <a:fillRect/>
          </a:stretch>
        </p:blipFill>
        <p:spPr>
          <a:xfrm>
            <a:off x="276225" y="3476625"/>
            <a:ext cx="4143375" cy="2332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圖片 3" descr="05"/>
          <p:cNvPicPr>
            <a:picLocks noGrp="1" noChangeAspect="1"/>
          </p:cNvPicPr>
          <p:nvPr isPhoto="1"/>
        </p:nvPicPr>
        <p:blipFill>
          <a:blip r:embed="rId3"/>
          <a:stretch>
            <a:fillRect/>
          </a:stretch>
        </p:blipFill>
        <p:spPr>
          <a:xfrm>
            <a:off x="4730750" y="3476625"/>
            <a:ext cx="4143375" cy="2332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4" descr="06"/>
          <p:cNvPicPr>
            <a:picLocks noGrp="1" noChangeAspect="1"/>
          </p:cNvPicPr>
          <p:nvPr isPhoto="1"/>
        </p:nvPicPr>
        <p:blipFill>
          <a:blip r:embed="rId4"/>
          <a:stretch>
            <a:fillRect/>
          </a:stretch>
        </p:blipFill>
        <p:spPr>
          <a:xfrm>
            <a:off x="4632325" y="874713"/>
            <a:ext cx="4143375" cy="233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3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Quiver - 3D Coloring App</a:t>
            </a:r>
            <a:r>
              <a:rPr lang="en-US" altLang="zh-TW" dirty="0" smtClean="0"/>
              <a:t> </a:t>
            </a:r>
            <a:endParaRPr lang="zh-TW" altLang="en-US" dirty="0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316" name="Picture 2" descr="C:\Users\cyc\Desktop\頂埔\qu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27246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6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hlinkClick r:id="rId2"/>
              </a:rPr>
              <a:t>Quiver Free</a:t>
            </a:r>
            <a:r>
              <a:rPr lang="zh-TW" altLang="en-US" smtClean="0">
                <a:hlinkClick r:id="rId2"/>
              </a:rPr>
              <a:t>圖紙</a:t>
            </a:r>
            <a:r>
              <a:rPr lang="en-US" altLang="zh-TW" smtClean="0"/>
              <a:t>(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首頁下拉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pic>
        <p:nvPicPr>
          <p:cNvPr id="4" name="圖片 3" descr="11"/>
          <p:cNvPicPr>
            <a:picLocks noGrp="1" noChangeAspect="1"/>
          </p:cNvPicPr>
          <p:nvPr isPhoto="1"/>
        </p:nvPicPr>
        <p:blipFill rotWithShape="1">
          <a:blip r:embed="rId3"/>
          <a:srcRect b="5297"/>
          <a:stretch/>
        </p:blipFill>
        <p:spPr>
          <a:xfrm>
            <a:off x="5045075" y="2297113"/>
            <a:ext cx="2024063" cy="3406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4" descr="12"/>
          <p:cNvPicPr>
            <a:picLocks noGrp="1" noChangeAspect="1"/>
          </p:cNvPicPr>
          <p:nvPr isPhoto="1"/>
        </p:nvPicPr>
        <p:blipFill>
          <a:blip r:embed="rId4"/>
          <a:stretch>
            <a:fillRect/>
          </a:stretch>
        </p:blipFill>
        <p:spPr>
          <a:xfrm>
            <a:off x="1287463" y="2297113"/>
            <a:ext cx="2254250" cy="3360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6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hlinkClick r:id="rId2"/>
              </a:rPr>
              <a:t>Quiver Free</a:t>
            </a:r>
            <a:r>
              <a:rPr lang="zh-TW" altLang="en-US" smtClean="0">
                <a:hlinkClick r:id="rId2"/>
              </a:rPr>
              <a:t>圖紙</a:t>
            </a:r>
            <a:r>
              <a:rPr lang="en-US" altLang="zh-TW" smtClean="0"/>
              <a:t>(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首頁下拉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pic>
        <p:nvPicPr>
          <p:cNvPr id="4" name="圖片 3" descr="17"/>
          <p:cNvPicPr>
            <a:picLocks noGrp="1" noChangeAspect="1"/>
          </p:cNvPicPr>
          <p:nvPr isPhoto="1"/>
        </p:nvPicPr>
        <p:blipFill>
          <a:blip r:embed="rId3"/>
          <a:stretch>
            <a:fillRect/>
          </a:stretch>
        </p:blipFill>
        <p:spPr>
          <a:xfrm>
            <a:off x="4492625" y="2743200"/>
            <a:ext cx="4325938" cy="2379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4" name="圖片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95375" y="1965325"/>
            <a:ext cx="25717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2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Osmo</a:t>
            </a:r>
            <a:r>
              <a:rPr lang="en-US" altLang="zh-TW" dirty="0" smtClean="0"/>
              <a:t> </a:t>
            </a:r>
            <a:r>
              <a:rPr lang="zh-TW" altLang="en-US" dirty="0" smtClean="0"/>
              <a:t>前鏡頭擴增實境應用</a:t>
            </a:r>
            <a:endParaRPr lang="zh-TW" altLang="en-US" dirty="0"/>
          </a:p>
        </p:txBody>
      </p:sp>
      <p:pic>
        <p:nvPicPr>
          <p:cNvPr id="1028" name="Picture 4" descr="http://163.20.119.100/f2blog/attachments/201504/61855126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6634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63.20.119.100/f2blog/attachments/201504/53330914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1" y="1606634"/>
            <a:ext cx="3674716" cy="492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63.20.119.100/f2blog/attachments/201504/28866521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90" y="1606633"/>
            <a:ext cx="3931978" cy="492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Aurasma</a:t>
            </a:r>
            <a:r>
              <a:rPr lang="en-US" altLang="zh-TW" dirty="0" smtClean="0"/>
              <a:t> </a:t>
            </a:r>
            <a:r>
              <a:rPr lang="zh-TW" altLang="en-US" dirty="0" smtClean="0"/>
              <a:t>實做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://163.20.119.100/f2blog/attachments/201607/6916838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29568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63.20.119.100/f2blog/attachments/201507/02236256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70" y="1484784"/>
            <a:ext cx="2956481" cy="525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63.20.119.100/f2blog/attachments/201504/30113067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9026060" cy="547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9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hlinkClick r:id="rId2"/>
              </a:rPr>
              <a:t>DarCreator</a:t>
            </a:r>
            <a:r>
              <a:rPr lang="en-US" altLang="zh-TW" dirty="0" smtClean="0"/>
              <a:t>   </a:t>
            </a:r>
            <a:r>
              <a:rPr lang="zh-TW" altLang="en-US" dirty="0" smtClean="0"/>
              <a:t>大造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://163.20.119.100/f2blog/attachments/201701/8293714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86367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63.20.119.100/f2blog/attachments/201701/18901625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42" y="1556792"/>
            <a:ext cx="7858545" cy="489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63.20.119.100/f2blog/attachments/201701/32293259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8" y="1553595"/>
            <a:ext cx="786367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74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hlinkClick r:id="rId2"/>
              </a:rPr>
              <a:t>日思夜盼的可夢之</a:t>
            </a:r>
            <a:r>
              <a:rPr lang="zh-TW" altLang="en-US" dirty="0" smtClean="0">
                <a:latin typeface="+mj-ea"/>
                <a:hlinkClick r:id="rId2"/>
              </a:rPr>
              <a:t>寶</a:t>
            </a:r>
            <a:endParaRPr lang="zh-TW" altLang="en-US" dirty="0">
              <a:latin typeface="+mj-ea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978080" cy="457200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+mj-ea"/>
                <a:ea typeface="+mj-ea"/>
              </a:rPr>
              <a:t>ASSURE~</a:t>
            </a:r>
            <a:r>
              <a:rPr lang="zh-TW" altLang="en-US" sz="3200" dirty="0" smtClean="0">
                <a:latin typeface="+mj-ea"/>
                <a:ea typeface="+mj-ea"/>
              </a:rPr>
              <a:t>確保教學有效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en-US" altLang="zh-TW" sz="3200" dirty="0">
                <a:latin typeface="+mj-ea"/>
                <a:ea typeface="+mj-ea"/>
                <a:hlinkClick r:id="rId3"/>
              </a:rPr>
              <a:t>4</a:t>
            </a:r>
            <a:r>
              <a:rPr lang="zh-TW" altLang="en-US" sz="3200" dirty="0">
                <a:latin typeface="+mj-ea"/>
                <a:ea typeface="+mj-ea"/>
                <a:hlinkClick r:id="rId3"/>
              </a:rPr>
              <a:t>分之</a:t>
            </a:r>
            <a:r>
              <a:rPr lang="en-US" altLang="zh-TW" sz="3200" dirty="0">
                <a:latin typeface="+mj-ea"/>
                <a:ea typeface="+mj-ea"/>
                <a:hlinkClick r:id="rId3"/>
              </a:rPr>
              <a:t>2.5</a:t>
            </a:r>
            <a:r>
              <a:rPr lang="zh-TW" altLang="en-US" sz="3200" dirty="0" smtClean="0">
                <a:latin typeface="+mj-ea"/>
                <a:ea typeface="+mj-ea"/>
                <a:hlinkClick r:id="rId3"/>
              </a:rPr>
              <a:t>階段</a:t>
            </a:r>
            <a:endParaRPr lang="en-US" altLang="zh-TW" sz="3200" dirty="0" smtClean="0">
              <a:latin typeface="+mj-ea"/>
              <a:ea typeface="+mj-ea"/>
            </a:endParaRPr>
          </a:p>
          <a:p>
            <a:pPr lvl="1"/>
            <a:r>
              <a:rPr lang="zh-TW" altLang="en-US" sz="3200" dirty="0" smtClean="0">
                <a:latin typeface="+mj-ea"/>
                <a:ea typeface="+mj-ea"/>
              </a:rPr>
              <a:t>使用體驗</a:t>
            </a:r>
            <a:endParaRPr lang="en-US" altLang="zh-TW" sz="3200" dirty="0" smtClean="0">
              <a:latin typeface="+mj-ea"/>
              <a:ea typeface="+mj-ea"/>
            </a:endParaRPr>
          </a:p>
          <a:p>
            <a:pPr lvl="1"/>
            <a:r>
              <a:rPr lang="zh-TW" altLang="en-US" sz="3200" dirty="0" smtClean="0">
                <a:latin typeface="+mj-ea"/>
                <a:ea typeface="+mj-ea"/>
              </a:rPr>
              <a:t>工具</a:t>
            </a:r>
            <a:r>
              <a:rPr lang="zh-TW" altLang="en-US" sz="3200" dirty="0">
                <a:latin typeface="+mj-ea"/>
                <a:ea typeface="+mj-ea"/>
              </a:rPr>
              <a:t>實</a:t>
            </a:r>
            <a:r>
              <a:rPr lang="zh-TW" altLang="en-US" sz="3200" dirty="0" smtClean="0">
                <a:latin typeface="+mj-ea"/>
                <a:ea typeface="+mj-ea"/>
              </a:rPr>
              <a:t>做</a:t>
            </a:r>
            <a:endParaRPr lang="en-US" altLang="zh-TW" sz="3200" dirty="0" smtClean="0">
              <a:latin typeface="+mj-ea"/>
              <a:ea typeface="+mj-ea"/>
            </a:endParaRPr>
          </a:p>
          <a:p>
            <a:pPr lvl="1"/>
            <a:r>
              <a:rPr lang="zh-TW" altLang="en-US" sz="3200" dirty="0" smtClean="0">
                <a:latin typeface="+mj-ea"/>
                <a:ea typeface="+mj-ea"/>
              </a:rPr>
              <a:t>教學</a:t>
            </a:r>
            <a:r>
              <a:rPr lang="zh-TW" altLang="en-US" sz="3200" dirty="0">
                <a:latin typeface="+mj-ea"/>
                <a:ea typeface="+mj-ea"/>
              </a:rPr>
              <a:t>規劃與情境發</a:t>
            </a:r>
            <a:r>
              <a:rPr lang="zh-TW" altLang="en-US" sz="3200" dirty="0" smtClean="0">
                <a:latin typeface="+mj-ea"/>
                <a:ea typeface="+mj-ea"/>
              </a:rPr>
              <a:t>想</a:t>
            </a:r>
            <a:endParaRPr lang="en-US" altLang="zh-TW" sz="3200" dirty="0" smtClean="0">
              <a:latin typeface="+mj-ea"/>
              <a:ea typeface="+mj-ea"/>
            </a:endParaRPr>
          </a:p>
          <a:p>
            <a:pPr lvl="1"/>
            <a:r>
              <a:rPr lang="zh-TW" altLang="en-US" sz="3200" dirty="0" smtClean="0">
                <a:latin typeface="+mj-ea"/>
                <a:ea typeface="+mj-ea"/>
              </a:rPr>
              <a:t>實踐行動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zh-TW" altLang="en-US" sz="3200" dirty="0" smtClean="0">
                <a:latin typeface="+mj-ea"/>
                <a:ea typeface="+mj-ea"/>
              </a:rPr>
              <a:t>實境（</a:t>
            </a:r>
            <a:r>
              <a:rPr lang="en-US" altLang="zh-TW" sz="3200" dirty="0" smtClean="0">
                <a:latin typeface="+mj-ea"/>
                <a:ea typeface="+mj-ea"/>
              </a:rPr>
              <a:t>R</a:t>
            </a:r>
            <a:r>
              <a:rPr lang="zh-TW" altLang="en-US" sz="3200" dirty="0" smtClean="0">
                <a:latin typeface="+mj-ea"/>
                <a:ea typeface="+mj-ea"/>
              </a:rPr>
              <a:t>）即為寶，擴虛（</a:t>
            </a:r>
            <a:r>
              <a:rPr lang="en-US" altLang="zh-TW" sz="3200" dirty="0" smtClean="0">
                <a:latin typeface="+mj-ea"/>
                <a:ea typeface="+mj-ea"/>
              </a:rPr>
              <a:t>A/V</a:t>
            </a:r>
            <a:r>
              <a:rPr lang="zh-TW" altLang="en-US" sz="3200" dirty="0" smtClean="0">
                <a:latin typeface="+mj-ea"/>
                <a:ea typeface="+mj-ea"/>
              </a:rPr>
              <a:t>）造未來！</a:t>
            </a:r>
            <a:endParaRPr lang="en-US" altLang="zh-TW" sz="3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393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-tpe1-1.xx.fbcdn.net/v/t1.0-9/13087397_1167280303324693_306052844971285147_n.jpg?oh=3cdd236acb392996f2716d88b17059b3&amp;oe=582D47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28" y="2063452"/>
            <a:ext cx="6908137" cy="388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VR</a:t>
            </a:r>
            <a:r>
              <a:rPr lang="zh-TW" altLang="en-US" dirty="0" smtClean="0"/>
              <a:t>（虛擬實境）也正興起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7772400" cy="4572000"/>
          </a:xfrm>
        </p:spPr>
        <p:txBody>
          <a:bodyPr/>
          <a:lstStyle/>
          <a:p>
            <a:r>
              <a:rPr lang="en-US" altLang="zh-TW" dirty="0" smtClean="0"/>
              <a:t>Cardboard</a:t>
            </a:r>
          </a:p>
          <a:p>
            <a:r>
              <a:rPr lang="en-US" altLang="zh-TW" dirty="0" smtClean="0"/>
              <a:t>360</a:t>
            </a:r>
            <a:r>
              <a:rPr lang="zh-TW" altLang="en-US" dirty="0" smtClean="0"/>
              <a:t>應用</a:t>
            </a:r>
            <a:endParaRPr lang="en-US" altLang="zh-TW" dirty="0" smtClean="0"/>
          </a:p>
          <a:p>
            <a:r>
              <a:rPr lang="en-US" altLang="zh-TW" dirty="0" smtClean="0"/>
              <a:t>Vive</a:t>
            </a:r>
          </a:p>
          <a:p>
            <a:r>
              <a:rPr lang="en-US" altLang="zh-TW" dirty="0" err="1" smtClean="0"/>
              <a:t>zspace</a:t>
            </a:r>
            <a:endParaRPr lang="zh-TW" altLang="en-US" dirty="0"/>
          </a:p>
        </p:txBody>
      </p:sp>
      <p:pic>
        <p:nvPicPr>
          <p:cNvPr id="37894" name="Picture 6" descr="http://163.20.119.100/f2blog/attachments/201603/1510210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87" y="1844824"/>
            <a:ext cx="6908137" cy="50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http://163.20.119.100/f2blog/attachments/201512/48357349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8118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163.20.119.100/f2blog/attachments/201608/53897741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8118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</a:t>
            </a:r>
            <a:r>
              <a:rPr lang="zh-TW" altLang="en-US" dirty="0" smtClean="0"/>
              <a:t>、</a:t>
            </a:r>
            <a:r>
              <a:rPr lang="en-US" altLang="zh-TW" dirty="0" smtClean="0"/>
              <a:t>VR</a:t>
            </a:r>
            <a:r>
              <a:rPr lang="zh-TW" altLang="en-US" dirty="0" smtClean="0"/>
              <a:t>生態系統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VR </a:t>
            </a:r>
            <a:r>
              <a:rPr lang="zh-TW" altLang="en-US" dirty="0"/>
              <a:t>的教育</a:t>
            </a:r>
            <a:r>
              <a:rPr lang="zh-TW" altLang="en-US" dirty="0" smtClean="0"/>
              <a:t>特性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浸沒</a:t>
            </a:r>
            <a:r>
              <a:rPr lang="zh-TW" altLang="en-US" dirty="0"/>
              <a:t>性（</a:t>
            </a:r>
            <a:r>
              <a:rPr lang="en-US" altLang="zh-TW" dirty="0"/>
              <a:t>Immersion</a:t>
            </a:r>
            <a:r>
              <a:rPr lang="zh-TW" altLang="en-US" dirty="0"/>
              <a:t>）</a:t>
            </a:r>
            <a:r>
              <a:rPr lang="en-US" altLang="zh-TW" dirty="0"/>
              <a:t>——</a:t>
            </a:r>
            <a:r>
              <a:rPr lang="zh-TW" altLang="en-US" dirty="0" smtClean="0"/>
              <a:t>身臨其境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構想</a:t>
            </a:r>
            <a:r>
              <a:rPr lang="zh-TW" altLang="en-US" dirty="0"/>
              <a:t>性（</a:t>
            </a:r>
            <a:r>
              <a:rPr lang="en-US" altLang="zh-TW" dirty="0"/>
              <a:t>Imagination</a:t>
            </a:r>
            <a:r>
              <a:rPr lang="zh-TW" altLang="en-US" dirty="0"/>
              <a:t>）</a:t>
            </a:r>
            <a:r>
              <a:rPr lang="en-US" altLang="zh-TW" dirty="0"/>
              <a:t>——</a:t>
            </a:r>
            <a:r>
              <a:rPr lang="zh-TW" altLang="en-US" dirty="0" smtClean="0"/>
              <a:t>引人入勝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交互</a:t>
            </a:r>
            <a:r>
              <a:rPr lang="zh-TW" altLang="en-US" dirty="0"/>
              <a:t>性（</a:t>
            </a:r>
            <a:r>
              <a:rPr lang="en-US" altLang="zh-TW" dirty="0"/>
              <a:t>Interactivity</a:t>
            </a:r>
            <a:r>
              <a:rPr lang="zh-TW" altLang="en-US" dirty="0"/>
              <a:t>）</a:t>
            </a:r>
            <a:r>
              <a:rPr lang="en-US" altLang="zh-TW" dirty="0"/>
              <a:t>——</a:t>
            </a:r>
            <a:r>
              <a:rPr lang="zh-TW" altLang="en-US" dirty="0"/>
              <a:t>提升</a:t>
            </a:r>
            <a:r>
              <a:rPr lang="zh-TW" altLang="en-US" dirty="0" smtClean="0"/>
              <a:t>效率</a:t>
            </a:r>
            <a:endParaRPr lang="en-US" altLang="zh-TW" dirty="0" smtClean="0"/>
          </a:p>
          <a:p>
            <a:r>
              <a:rPr lang="en-US" altLang="zh-TW" dirty="0" smtClean="0"/>
              <a:t>AR </a:t>
            </a:r>
            <a:r>
              <a:rPr lang="zh-TW" altLang="en-US" dirty="0"/>
              <a:t>的教育</a:t>
            </a:r>
            <a:r>
              <a:rPr lang="zh-TW" altLang="en-US" dirty="0" smtClean="0"/>
              <a:t>特性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興趣</a:t>
            </a:r>
            <a:r>
              <a:rPr lang="zh-TW" altLang="en-US" dirty="0"/>
              <a:t>性（</a:t>
            </a:r>
            <a:r>
              <a:rPr lang="en-US" altLang="zh-TW" dirty="0"/>
              <a:t>Interest</a:t>
            </a:r>
            <a:r>
              <a:rPr lang="zh-TW" altLang="en-US" dirty="0"/>
              <a:t>）</a:t>
            </a:r>
            <a:r>
              <a:rPr lang="en-US" altLang="zh-TW" dirty="0"/>
              <a:t>——</a:t>
            </a:r>
            <a:r>
              <a:rPr lang="zh-TW" altLang="en-US" dirty="0" smtClean="0"/>
              <a:t>樂在其中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智能</a:t>
            </a:r>
            <a:r>
              <a:rPr lang="zh-TW" altLang="en-US" dirty="0"/>
              <a:t>性（</a:t>
            </a:r>
            <a:r>
              <a:rPr lang="en-US" altLang="zh-TW" dirty="0"/>
              <a:t>Intelligence</a:t>
            </a:r>
            <a:r>
              <a:rPr lang="zh-TW" altLang="en-US" dirty="0"/>
              <a:t>）</a:t>
            </a:r>
            <a:r>
              <a:rPr lang="en-US" altLang="zh-TW" dirty="0"/>
              <a:t>——</a:t>
            </a:r>
            <a:r>
              <a:rPr lang="zh-TW" altLang="en-US" dirty="0" smtClean="0"/>
              <a:t>動人心弦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自主</a:t>
            </a:r>
            <a:r>
              <a:rPr lang="zh-TW" altLang="en-US" dirty="0"/>
              <a:t>性（</a:t>
            </a:r>
            <a:r>
              <a:rPr lang="en-US" altLang="zh-TW" dirty="0"/>
              <a:t>Independence</a:t>
            </a:r>
            <a:r>
              <a:rPr lang="zh-TW" altLang="en-US" dirty="0"/>
              <a:t>）</a:t>
            </a:r>
            <a:r>
              <a:rPr lang="en-US" altLang="zh-TW" dirty="0"/>
              <a:t>——</a:t>
            </a:r>
            <a:r>
              <a:rPr lang="zh-TW" altLang="en-US" dirty="0"/>
              <a:t>改善效果</a:t>
            </a:r>
          </a:p>
        </p:txBody>
      </p:sp>
      <p:pic>
        <p:nvPicPr>
          <p:cNvPr id="2050" name="Picture 2" descr="http://163.20.119.100/f2blog/attachments/201703/2403994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542925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4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虛擬</a:t>
            </a:r>
            <a:r>
              <a:rPr lang="zh-TW" altLang="en-US" dirty="0" smtClean="0"/>
              <a:t>實境類別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>
                <a:hlinkClick r:id="rId2"/>
              </a:rPr>
              <a:t>定義</a:t>
            </a:r>
            <a:r>
              <a:rPr lang="en-US" altLang="zh-TW" dirty="0" smtClean="0">
                <a:hlinkClick r:id="rId2"/>
              </a:rPr>
              <a:t>AR</a:t>
            </a:r>
            <a:r>
              <a:rPr lang="zh-TW" altLang="en-US" dirty="0" smtClean="0">
                <a:hlinkClick r:id="rId2"/>
              </a:rPr>
              <a:t>、</a:t>
            </a:r>
            <a:r>
              <a:rPr lang="en-US" altLang="zh-TW" dirty="0" smtClean="0">
                <a:hlinkClick r:id="rId2"/>
              </a:rPr>
              <a:t>VR</a:t>
            </a:r>
            <a:r>
              <a:rPr lang="zh-TW" altLang="en-US" dirty="0" smtClean="0">
                <a:hlinkClick r:id="rId2"/>
              </a:rPr>
              <a:t>、</a:t>
            </a:r>
            <a:r>
              <a:rPr lang="en-US" altLang="zh-TW" dirty="0" smtClean="0">
                <a:hlinkClick r:id="rId2"/>
              </a:rPr>
              <a:t>MR</a:t>
            </a:r>
            <a:endParaRPr lang="en-US" altLang="zh-TW" dirty="0" smtClean="0"/>
          </a:p>
          <a:p>
            <a:pPr lvl="1"/>
            <a:r>
              <a:rPr lang="zh-TW" altLang="en-US" dirty="0">
                <a:latin typeface="+mj-ea"/>
                <a:ea typeface="+mj-ea"/>
              </a:rPr>
              <a:t>利用電腦技術</a:t>
            </a:r>
            <a:r>
              <a:rPr lang="zh-TW" altLang="en-US" dirty="0" smtClean="0">
                <a:latin typeface="+mj-ea"/>
                <a:ea typeface="+mj-ea"/>
              </a:rPr>
              <a:t>模擬立體、擬</a:t>
            </a:r>
            <a:r>
              <a:rPr lang="zh-TW" altLang="en-US" dirty="0">
                <a:latin typeface="+mj-ea"/>
                <a:ea typeface="+mj-ea"/>
              </a:rPr>
              <a:t>真的</a:t>
            </a:r>
            <a:r>
              <a:rPr lang="en-US" altLang="zh-TW" dirty="0">
                <a:latin typeface="+mj-ea"/>
                <a:ea typeface="+mj-ea"/>
              </a:rPr>
              <a:t>3D</a:t>
            </a:r>
            <a:r>
              <a:rPr lang="zh-TW" altLang="en-US" dirty="0">
                <a:latin typeface="+mj-ea"/>
                <a:ea typeface="+mj-ea"/>
              </a:rPr>
              <a:t>空間</a:t>
            </a:r>
            <a:r>
              <a:rPr lang="zh-TW" altLang="en-US" dirty="0" smtClean="0">
                <a:latin typeface="+mj-ea"/>
                <a:ea typeface="+mj-ea"/>
              </a:rPr>
              <a:t>，使用者</a:t>
            </a:r>
            <a:r>
              <a:rPr lang="zh-TW" altLang="en-US" dirty="0">
                <a:latin typeface="+mj-ea"/>
                <a:ea typeface="+mj-ea"/>
              </a:rPr>
              <a:t>穿戴特殊顯示裝置</a:t>
            </a:r>
            <a:r>
              <a:rPr lang="en-US" altLang="zh-TW" dirty="0">
                <a:latin typeface="+mj-ea"/>
                <a:ea typeface="+mj-ea"/>
              </a:rPr>
              <a:t>(VR</a:t>
            </a:r>
            <a:r>
              <a:rPr lang="zh-TW" altLang="en-US" dirty="0">
                <a:latin typeface="+mj-ea"/>
                <a:ea typeface="+mj-ea"/>
              </a:rPr>
              <a:t>眼鏡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進入後</a:t>
            </a:r>
            <a:r>
              <a:rPr lang="zh-TW" altLang="en-US" dirty="0" smtClean="0">
                <a:latin typeface="+mj-ea"/>
                <a:ea typeface="+mj-ea"/>
              </a:rPr>
              <a:t>，跳脫現實而沉浸於其中。</a:t>
            </a:r>
            <a:r>
              <a:rPr lang="zh-TW" altLang="en-US" dirty="0">
                <a:latin typeface="+mj-ea"/>
                <a:ea typeface="+mj-ea"/>
              </a:rPr>
              <a:t>在這空間中，操作</a:t>
            </a:r>
            <a:r>
              <a:rPr lang="zh-TW" altLang="en-US" dirty="0" smtClean="0">
                <a:latin typeface="+mj-ea"/>
                <a:ea typeface="+mj-ea"/>
              </a:rPr>
              <a:t>者藉</a:t>
            </a:r>
            <a:r>
              <a:rPr lang="zh-TW" altLang="en-US" dirty="0">
                <a:latin typeface="+mj-ea"/>
                <a:ea typeface="+mj-ea"/>
              </a:rPr>
              <a:t>由控制器或鍵盤</a:t>
            </a:r>
            <a:r>
              <a:rPr lang="zh-TW" altLang="en-US" dirty="0" smtClean="0">
                <a:latin typeface="+mj-ea"/>
                <a:ea typeface="+mj-ea"/>
              </a:rPr>
              <a:t>在虛擬環境裡穿梭</a:t>
            </a:r>
            <a:r>
              <a:rPr lang="zh-TW" altLang="en-US" dirty="0">
                <a:latin typeface="+mj-ea"/>
                <a:ea typeface="+mj-ea"/>
              </a:rPr>
              <a:t>或</a:t>
            </a:r>
            <a:r>
              <a:rPr lang="zh-TW" altLang="en-US" dirty="0" smtClean="0">
                <a:latin typeface="+mj-ea"/>
                <a:ea typeface="+mj-ea"/>
              </a:rPr>
              <a:t>互動。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Virtual Field Trip</a:t>
            </a:r>
            <a:r>
              <a:rPr lang="zh-TW" altLang="en-US" dirty="0" smtClean="0">
                <a:latin typeface="+mj-ea"/>
                <a:ea typeface="+mj-ea"/>
              </a:rPr>
              <a:t>（虛擬旅遊）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en-US" altLang="zh-TW" dirty="0" smtClean="0">
                <a:latin typeface="+mj-ea"/>
                <a:ea typeface="+mj-ea"/>
              </a:rPr>
              <a:t>Cardboard</a:t>
            </a:r>
            <a:r>
              <a:rPr lang="zh-TW" altLang="en-US" dirty="0" smtClean="0">
                <a:latin typeface="+mj-ea"/>
                <a:ea typeface="+mj-ea"/>
              </a:rPr>
              <a:t>（</a:t>
            </a:r>
            <a:r>
              <a:rPr lang="en-US" altLang="zh-TW" dirty="0" smtClean="0">
                <a:latin typeface="+mj-ea"/>
                <a:ea typeface="+mj-ea"/>
                <a:hlinkClick r:id="rId3"/>
              </a:rPr>
              <a:t>Google </a:t>
            </a:r>
            <a:r>
              <a:rPr lang="en-US" altLang="zh-TW" dirty="0" err="1" smtClean="0">
                <a:latin typeface="+mj-ea"/>
                <a:ea typeface="+mj-ea"/>
                <a:hlinkClick r:id="rId3"/>
              </a:rPr>
              <a:t>Expediation</a:t>
            </a:r>
            <a:r>
              <a:rPr lang="en-US" altLang="zh-TW" dirty="0" smtClean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（海洋）、</a:t>
            </a:r>
            <a:r>
              <a:rPr lang="en-US" altLang="zh-TW" dirty="0" err="1" smtClean="0">
                <a:latin typeface="+mj-ea"/>
                <a:ea typeface="+mj-ea"/>
                <a:hlinkClick r:id="rId4"/>
              </a:rPr>
              <a:t>Nearpod</a:t>
            </a:r>
            <a:r>
              <a:rPr lang="zh-TW" altLang="en-US" dirty="0" smtClean="0">
                <a:latin typeface="+mj-ea"/>
                <a:ea typeface="+mj-ea"/>
              </a:rPr>
              <a:t>）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en-US" altLang="zh-TW" dirty="0" smtClean="0">
                <a:latin typeface="+mj-ea"/>
                <a:ea typeface="+mj-ea"/>
                <a:hlinkClick r:id="rId5"/>
              </a:rPr>
              <a:t>360</a:t>
            </a:r>
            <a:r>
              <a:rPr lang="zh-TW" altLang="en-US" dirty="0" smtClean="0">
                <a:latin typeface="+mj-ea"/>
                <a:ea typeface="+mj-ea"/>
                <a:hlinkClick r:id="rId5"/>
              </a:rPr>
              <a:t>全景相機的</a:t>
            </a:r>
            <a:r>
              <a:rPr lang="en-US" altLang="zh-TW" dirty="0" smtClean="0">
                <a:latin typeface="+mj-ea"/>
                <a:ea typeface="+mj-ea"/>
                <a:hlinkClick r:id="rId5"/>
              </a:rPr>
              <a:t>360</a:t>
            </a:r>
            <a:r>
              <a:rPr lang="zh-TW" altLang="en-US" dirty="0" smtClean="0">
                <a:latin typeface="+mj-ea"/>
                <a:ea typeface="+mj-ea"/>
                <a:hlinkClick r:id="rId5"/>
              </a:rPr>
              <a:t>回顧</a:t>
            </a:r>
            <a:r>
              <a:rPr lang="zh-TW" altLang="en-US" dirty="0" smtClean="0">
                <a:latin typeface="+mj-ea"/>
                <a:ea typeface="+mj-ea"/>
              </a:rPr>
              <a:t>（</a:t>
            </a:r>
            <a:r>
              <a:rPr lang="zh-TW" altLang="en-US" dirty="0" smtClean="0">
                <a:latin typeface="+mj-ea"/>
                <a:ea typeface="+mj-ea"/>
                <a:hlinkClick r:id="rId6"/>
              </a:rPr>
              <a:t>博物館全景分享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zh-TW" altLang="en-US" dirty="0" smtClean="0">
                <a:latin typeface="+mj-ea"/>
                <a:ea typeface="+mj-ea"/>
                <a:hlinkClick r:id="rId7"/>
              </a:rPr>
              <a:t>二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zh-TW" altLang="en-US" dirty="0" smtClean="0">
                <a:latin typeface="+mj-ea"/>
                <a:ea typeface="+mj-ea"/>
                <a:hlinkClick r:id="rId8"/>
              </a:rPr>
              <a:t>影片剪輯</a:t>
            </a:r>
            <a:r>
              <a:rPr lang="zh-TW" altLang="en-US" dirty="0" smtClean="0">
                <a:latin typeface="+mj-ea"/>
                <a:ea typeface="+mj-ea"/>
              </a:rPr>
              <a:t>）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互動運用</a:t>
            </a:r>
            <a:r>
              <a:rPr lang="zh-TW" altLang="en-US" dirty="0" smtClean="0">
                <a:latin typeface="+mj-ea"/>
                <a:ea typeface="+mj-ea"/>
              </a:rPr>
              <a:t>（</a:t>
            </a:r>
            <a:r>
              <a:rPr lang="en-US" altLang="zh-TW" dirty="0" smtClean="0">
                <a:latin typeface="+mj-ea"/>
                <a:ea typeface="+mj-ea"/>
                <a:hlinkClick r:id="rId9"/>
              </a:rPr>
              <a:t>720yun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en-US" altLang="zh-TW" dirty="0" err="1" smtClean="0">
                <a:latin typeface="+mj-ea"/>
                <a:ea typeface="+mj-ea"/>
                <a:hlinkClick r:id="rId10"/>
              </a:rPr>
              <a:t>Holobuilder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en-US" altLang="zh-TW" dirty="0" err="1" smtClean="0">
                <a:latin typeface="+mj-ea"/>
                <a:ea typeface="+mj-ea"/>
              </a:rPr>
              <a:t>Roundme</a:t>
            </a:r>
            <a:r>
              <a:rPr lang="zh-TW" altLang="en-US" dirty="0" smtClean="0">
                <a:latin typeface="+mj-ea"/>
                <a:ea typeface="+mj-ea"/>
              </a:rPr>
              <a:t>）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err="1" smtClean="0">
                <a:latin typeface="+mj-ea"/>
                <a:ea typeface="+mj-ea"/>
              </a:rPr>
              <a:t>HTC</a:t>
            </a:r>
            <a:r>
              <a:rPr lang="en-US" altLang="zh-TW" dirty="0" smtClean="0">
                <a:latin typeface="+mj-ea"/>
                <a:ea typeface="+mj-ea"/>
              </a:rPr>
              <a:t> VIVE</a:t>
            </a:r>
            <a:r>
              <a:rPr lang="zh-TW" altLang="en-US" dirty="0" smtClean="0">
                <a:latin typeface="+mj-ea"/>
                <a:ea typeface="+mj-ea"/>
              </a:rPr>
              <a:t>（虛擬實驗室、太陽系、故宮、</a:t>
            </a:r>
            <a:r>
              <a:rPr lang="zh-TW" altLang="en-US" dirty="0" smtClean="0">
                <a:latin typeface="+mj-ea"/>
                <a:ea typeface="+mj-ea"/>
                <a:hlinkClick r:id="rId11"/>
              </a:rPr>
              <a:t>作畫</a:t>
            </a:r>
            <a:r>
              <a:rPr lang="zh-TW" altLang="en-US" dirty="0" smtClean="0">
                <a:latin typeface="+mj-ea"/>
                <a:ea typeface="+mj-ea"/>
              </a:rPr>
              <a:t>）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>
                <a:latin typeface="+mj-ea"/>
                <a:ea typeface="+mj-ea"/>
                <a:hlinkClick r:id="rId12"/>
              </a:rPr>
              <a:t>EON Experience </a:t>
            </a:r>
            <a:r>
              <a:rPr lang="en-US" altLang="zh-TW" dirty="0" err="1">
                <a:latin typeface="+mj-ea"/>
                <a:ea typeface="+mj-ea"/>
                <a:hlinkClick r:id="rId12"/>
              </a:rPr>
              <a:t>AVR</a:t>
            </a:r>
            <a:endParaRPr lang="en-US" altLang="zh-TW" dirty="0">
              <a:latin typeface="+mj-ea"/>
              <a:ea typeface="+mj-ea"/>
              <a:hlinkClick r:id="rId12"/>
            </a:endParaRPr>
          </a:p>
          <a:p>
            <a:r>
              <a:rPr lang="en-US" altLang="zh-TW" dirty="0" err="1" smtClean="0">
                <a:latin typeface="+mj-ea"/>
                <a:ea typeface="+mj-ea"/>
                <a:hlinkClick r:id="rId12"/>
              </a:rPr>
              <a:t>Zspace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Daydream(</a:t>
            </a:r>
            <a:r>
              <a:rPr lang="zh-TW" altLang="en-US" dirty="0" smtClean="0">
                <a:latin typeface="+mj-ea"/>
                <a:ea typeface="+mj-ea"/>
                <a:hlinkClick r:id="rId13"/>
              </a:rPr>
              <a:t>初探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與</a:t>
            </a:r>
            <a:r>
              <a:rPr lang="en-US" altLang="zh-TW" dirty="0" smtClean="0">
                <a:latin typeface="+mj-ea"/>
                <a:ea typeface="+mj-ea"/>
              </a:rPr>
              <a:t>Social VR</a:t>
            </a:r>
          </a:p>
          <a:p>
            <a:r>
              <a:rPr lang="en-US" altLang="zh-TW" dirty="0" err="1">
                <a:latin typeface="+mj-ea"/>
                <a:ea typeface="+mj-ea"/>
                <a:hlinkClick r:id="rId14"/>
              </a:rPr>
              <a:t>2016『Horizon</a:t>
            </a:r>
            <a:r>
              <a:rPr lang="en-US" altLang="zh-TW" dirty="0">
                <a:latin typeface="+mj-ea"/>
                <a:ea typeface="+mj-ea"/>
                <a:hlinkClick r:id="rId14"/>
              </a:rPr>
              <a:t> Report K-12』</a:t>
            </a:r>
            <a:r>
              <a:rPr lang="zh-TW" altLang="en-US" dirty="0">
                <a:latin typeface="+mj-ea"/>
                <a:ea typeface="+mj-ea"/>
                <a:hlinkClick r:id="rId14"/>
              </a:rPr>
              <a:t>虛擬實境（</a:t>
            </a:r>
            <a:r>
              <a:rPr lang="en-US" altLang="zh-TW" dirty="0">
                <a:latin typeface="+mj-ea"/>
                <a:ea typeface="+mj-ea"/>
                <a:hlinkClick r:id="rId14"/>
              </a:rPr>
              <a:t>VR</a:t>
            </a:r>
            <a:r>
              <a:rPr lang="zh-TW" altLang="en-US" dirty="0">
                <a:latin typeface="+mj-ea"/>
                <a:ea typeface="+mj-ea"/>
                <a:hlinkClick r:id="rId14"/>
              </a:rPr>
              <a:t>）專</a:t>
            </a:r>
            <a:r>
              <a:rPr lang="zh-TW" altLang="en-US" dirty="0" smtClean="0">
                <a:latin typeface="+mj-ea"/>
                <a:ea typeface="+mj-ea"/>
                <a:hlinkClick r:id="rId14"/>
              </a:rPr>
              <a:t>章</a:t>
            </a:r>
            <a:endParaRPr lang="en-US" altLang="zh-TW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6391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  <a:hlinkClick r:id="rId2"/>
              </a:rPr>
              <a:t>360</a:t>
            </a:r>
            <a:r>
              <a:rPr lang="zh-TW" altLang="en-US" dirty="0">
                <a:latin typeface="+mj-ea"/>
                <a:hlinkClick r:id="rId2"/>
              </a:rPr>
              <a:t>全景相機的</a:t>
            </a:r>
            <a:r>
              <a:rPr lang="en-US" altLang="zh-TW" dirty="0">
                <a:latin typeface="+mj-ea"/>
                <a:hlinkClick r:id="rId2"/>
              </a:rPr>
              <a:t>360</a:t>
            </a:r>
            <a:r>
              <a:rPr lang="zh-TW" altLang="en-US" dirty="0" smtClean="0">
                <a:latin typeface="+mj-ea"/>
                <a:hlinkClick r:id="rId2"/>
              </a:rPr>
              <a:t>回顧</a:t>
            </a:r>
            <a:r>
              <a:rPr lang="zh-TW" altLang="en-US" dirty="0" smtClean="0">
                <a:latin typeface="+mj-ea"/>
              </a:rPr>
              <a:t> </a:t>
            </a:r>
            <a:r>
              <a:rPr lang="zh-TW" altLang="en-US" dirty="0">
                <a:latin typeface="+mj-ea"/>
              </a:rPr>
              <a:t>、</a:t>
            </a:r>
            <a:r>
              <a:rPr lang="zh-TW" altLang="en-US" dirty="0">
                <a:latin typeface="+mj-ea"/>
                <a:hlinkClick r:id="rId3"/>
              </a:rPr>
              <a:t>二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572000"/>
          </a:xfrm>
        </p:spPr>
        <p:txBody>
          <a:bodyPr/>
          <a:lstStyle/>
          <a:p>
            <a:r>
              <a:rPr lang="zh-TW" altLang="en-US" dirty="0" smtClean="0"/>
              <a:t>買</a:t>
            </a:r>
            <a:r>
              <a:rPr lang="en-US" altLang="zh-TW" dirty="0" smtClean="0"/>
              <a:t>360</a:t>
            </a:r>
            <a:r>
              <a:rPr lang="zh-TW" altLang="en-US" dirty="0" smtClean="0"/>
              <a:t>相機，</a:t>
            </a:r>
            <a:r>
              <a:rPr lang="zh-TW" altLang="en-US" dirty="0"/>
              <a:t>到過</a:t>
            </a:r>
            <a:r>
              <a:rPr lang="zh-TW" altLang="en-US" dirty="0" smtClean="0"/>
              <a:t>哪裡拍、有了</a:t>
            </a:r>
            <a:r>
              <a:rPr lang="zh-TW" altLang="en-US" dirty="0"/>
              <a:t>相機後</a:t>
            </a:r>
            <a:r>
              <a:rPr lang="zh-TW" altLang="en-US" dirty="0" smtClean="0"/>
              <a:t>，想去</a:t>
            </a:r>
            <a:r>
              <a:rPr lang="zh-TW" altLang="en-US" dirty="0"/>
              <a:t>拍</a:t>
            </a:r>
            <a:r>
              <a:rPr lang="zh-TW" altLang="en-US" dirty="0" smtClean="0"/>
              <a:t>什麼 </a:t>
            </a:r>
            <a:endParaRPr lang="zh-TW" altLang="en-US" dirty="0"/>
          </a:p>
          <a:p>
            <a:r>
              <a:rPr lang="zh-TW" altLang="en-US" dirty="0" smtClean="0"/>
              <a:t>硬體</a:t>
            </a:r>
            <a:r>
              <a:rPr lang="zh-TW" altLang="en-US" dirty="0"/>
              <a:t>與週邊學習～先買先享受，早買不</a:t>
            </a:r>
            <a:r>
              <a:rPr lang="zh-TW" altLang="en-US" dirty="0" smtClean="0"/>
              <a:t>後悔</a:t>
            </a:r>
            <a:endParaRPr lang="zh-TW" altLang="en-US" dirty="0"/>
          </a:p>
          <a:p>
            <a:r>
              <a:rPr lang="zh-TW" altLang="en-US" dirty="0" smtClean="0"/>
              <a:t>全景</a:t>
            </a:r>
            <a:r>
              <a:rPr lang="zh-TW" altLang="en-US" dirty="0"/>
              <a:t>相片、影片軟體、網站探索</a:t>
            </a:r>
          </a:p>
          <a:p>
            <a:r>
              <a:rPr lang="zh-TW" altLang="en-US" dirty="0" smtClean="0"/>
              <a:t>演講</a:t>
            </a:r>
            <a:r>
              <a:rPr lang="zh-TW" altLang="en-US" dirty="0"/>
              <a:t>分享</a:t>
            </a:r>
          </a:p>
          <a:p>
            <a:r>
              <a:rPr lang="zh-TW" altLang="en-US" dirty="0" smtClean="0"/>
              <a:t>研</a:t>
            </a:r>
            <a:r>
              <a:rPr lang="zh-TW" altLang="en-US" dirty="0"/>
              <a:t>讀探索筆記</a:t>
            </a:r>
          </a:p>
        </p:txBody>
      </p:sp>
    </p:spTree>
    <p:extLst>
      <p:ext uri="{BB962C8B-B14F-4D97-AF65-F5344CB8AC3E}">
        <p14:creationId xmlns:p14="http://schemas.microsoft.com/office/powerpoint/2010/main" val="13154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hlinkClick r:id="rId2"/>
              </a:rPr>
              <a:t>Roundme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說明頁、地圖標記、每週</a:t>
            </a:r>
            <a:r>
              <a:rPr lang="en-US" altLang="zh-TW" dirty="0" smtClean="0"/>
              <a:t>15</a:t>
            </a:r>
            <a:r>
              <a:rPr lang="zh-TW" altLang="en-US" dirty="0" smtClean="0"/>
              <a:t>張、直覺編輯</a:t>
            </a:r>
            <a:endParaRPr lang="en-US" altLang="zh-TW" dirty="0" smtClean="0"/>
          </a:p>
          <a:p>
            <a:r>
              <a:rPr lang="zh-TW" altLang="en-US" dirty="0" smtClean="0">
                <a:hlinkClick r:id="rId3"/>
              </a:rPr>
              <a:t>真心</a:t>
            </a:r>
            <a:r>
              <a:rPr lang="zh-TW" altLang="en-US" dirty="0">
                <a:hlinkClick r:id="rId3"/>
              </a:rPr>
              <a:t>圍繞著您玩</a:t>
            </a:r>
            <a:r>
              <a:rPr lang="en-US" altLang="zh-TW" dirty="0" err="1">
                <a:hlinkClick r:id="rId3"/>
              </a:rPr>
              <a:t>360VR</a:t>
            </a:r>
            <a:r>
              <a:rPr lang="zh-TW" altLang="en-US" dirty="0">
                <a:hlinkClick r:id="rId3"/>
              </a:rPr>
              <a:t>！</a:t>
            </a:r>
            <a:endParaRPr lang="zh-TW" altLang="en-US" dirty="0"/>
          </a:p>
          <a:p>
            <a:r>
              <a:rPr lang="zh-TW" altLang="en-US" dirty="0">
                <a:hlinkClick r:id="rId4"/>
              </a:rPr>
              <a:t>全景瀏覽與互動～編輯與瀏覽</a:t>
            </a:r>
            <a:endParaRPr lang="zh-TW" altLang="en-US" dirty="0"/>
          </a:p>
          <a:p>
            <a:r>
              <a:rPr lang="zh-TW" altLang="en-US" dirty="0">
                <a:hlinkClick r:id="rId5"/>
              </a:rPr>
              <a:t>互動補充、聲音運用，再與</a:t>
            </a:r>
            <a:r>
              <a:rPr lang="en-US" altLang="zh-TW" dirty="0" err="1">
                <a:hlinkClick r:id="rId5"/>
              </a:rPr>
              <a:t>Aurasma</a:t>
            </a:r>
            <a:r>
              <a:rPr lang="zh-TW" altLang="en-US" dirty="0">
                <a:hlinkClick r:id="rId5"/>
              </a:rPr>
              <a:t>連通</a:t>
            </a:r>
            <a:r>
              <a:rPr lang="zh-TW" altLang="en-US" dirty="0" smtClean="0">
                <a:hlinkClick r:id="rId5"/>
              </a:rPr>
              <a:t>！</a:t>
            </a:r>
            <a:endParaRPr lang="en-US" altLang="zh-TW" dirty="0" smtClean="0"/>
          </a:p>
          <a:p>
            <a:r>
              <a:rPr lang="zh-TW" altLang="en-US" dirty="0">
                <a:hlinkClick r:id="rId6"/>
              </a:rPr>
              <a:t>博物館</a:t>
            </a:r>
            <a:r>
              <a:rPr lang="zh-TW" altLang="en-US" dirty="0" smtClean="0"/>
              <a:t>、</a:t>
            </a:r>
            <a:r>
              <a:rPr lang="zh-TW" altLang="en-US" dirty="0" smtClean="0">
                <a:hlinkClick r:id="rId7"/>
              </a:rPr>
              <a:t>德音校園植物</a:t>
            </a:r>
            <a:endParaRPr lang="zh-TW" altLang="en-US" dirty="0"/>
          </a:p>
        </p:txBody>
      </p:sp>
      <p:pic>
        <p:nvPicPr>
          <p:cNvPr id="1026" name="Picture 2" descr="http://163.20.119.100/f2blog/attachments/201701/254673495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r="8544"/>
          <a:stretch/>
        </p:blipFill>
        <p:spPr bwMode="auto">
          <a:xfrm>
            <a:off x="971600" y="3933056"/>
            <a:ext cx="3414713" cy="25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63.20.119.100/f2blog/attachments/201701/033622666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11778"/>
          <a:stretch/>
        </p:blipFill>
        <p:spPr bwMode="auto">
          <a:xfrm>
            <a:off x="4788024" y="3898726"/>
            <a:ext cx="3923856" cy="25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77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content-sjc2-1.xx.fbcdn.net/v/t1.0-9/r270/14517643_1287494904636565_4612457290152169775_n.jpg?oh=2eb3a01b4bb23cbce2cf21f724babf33&amp;oe=58A191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80" y="1681007"/>
            <a:ext cx="7844068" cy="44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zh-TW" altLang="en-US" sz="4000" dirty="0" smtClean="0">
                <a:latin typeface="+mj-ea"/>
                <a:ea typeface="+mj-ea"/>
                <a:hlinkClick r:id="rId3"/>
              </a:rPr>
              <a:t>環花一生</a:t>
            </a:r>
            <a:r>
              <a:rPr lang="zh-TW" altLang="en-US" sz="4000" dirty="0" smtClean="0">
                <a:latin typeface="+mj-ea"/>
                <a:ea typeface="+mj-ea"/>
              </a:rPr>
              <a:t>、</a:t>
            </a:r>
            <a:r>
              <a:rPr lang="zh-TW" altLang="en-US" sz="4000" dirty="0" smtClean="0">
                <a:latin typeface="+mj-ea"/>
                <a:ea typeface="+mj-ea"/>
                <a:hlinkClick r:id="rId4"/>
              </a:rPr>
              <a:t>博物館走透透</a:t>
            </a:r>
            <a:endParaRPr lang="zh-TW" altLang="en-US" sz="4000" dirty="0">
              <a:latin typeface="+mj-ea"/>
              <a:ea typeface="+mj-ea"/>
            </a:endParaRPr>
          </a:p>
        </p:txBody>
      </p:sp>
      <p:pic>
        <p:nvPicPr>
          <p:cNvPr id="6146" name="Picture 2" descr="https://scontent-sjc2-1.xx.fbcdn.net/v/t1.0-9/14479696_1287494881303234_1377422223968129936_n.jpg?oh=2bb1dce6be1ba898647e13fd0c5d59eb&amp;oe=58AB90B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r="13953" b="-651"/>
          <a:stretch/>
        </p:blipFill>
        <p:spPr bwMode="auto">
          <a:xfrm>
            <a:off x="760380" y="1715659"/>
            <a:ext cx="7844068" cy="51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163.20.119.100/f2blog/attachments/201607/054232146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t="16222" r="16149" b="5227"/>
          <a:stretch/>
        </p:blipFill>
        <p:spPr bwMode="auto">
          <a:xfrm>
            <a:off x="755576" y="1648987"/>
            <a:ext cx="7844068" cy="51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8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163.20.119.100/f2blog/attachments/201605/5824488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7808"/>
            <a:ext cx="7700394" cy="50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hlinkClick r:id="rId3"/>
              </a:rPr>
              <a:t>Vive</a:t>
            </a:r>
            <a:r>
              <a:rPr lang="zh-TW" altLang="en-US" dirty="0" smtClean="0">
                <a:hlinkClick r:id="rId3"/>
              </a:rPr>
              <a:t>與</a:t>
            </a:r>
            <a:r>
              <a:rPr lang="en-US" altLang="zh-TW" dirty="0" smtClean="0">
                <a:hlinkClick r:id="rId3"/>
              </a:rPr>
              <a:t>360</a:t>
            </a:r>
            <a:r>
              <a:rPr lang="zh-TW" altLang="en-US" dirty="0" smtClean="0">
                <a:hlinkClick r:id="rId3"/>
              </a:rPr>
              <a:t>影片</a:t>
            </a:r>
            <a:r>
              <a:rPr lang="zh-TW" altLang="en-US" dirty="0" smtClean="0"/>
              <a:t>、</a:t>
            </a:r>
            <a:r>
              <a:rPr lang="zh-TW" altLang="en-US" dirty="0" smtClean="0">
                <a:hlinkClick r:id="rId4"/>
              </a:rPr>
              <a:t>視角設計</a:t>
            </a:r>
            <a:r>
              <a:rPr lang="zh-TW" altLang="en-US" dirty="0" smtClean="0"/>
              <a:t>剪輯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http://163.20.119.100/f2blog/attachments/201605/64629748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1769"/>
            <a:ext cx="7848363" cy="522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5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</a:t>
            </a:r>
            <a:r>
              <a:rPr lang="en-US" altLang="zh-TW" dirty="0" smtClean="0"/>
              <a:t>Expeditions </a:t>
            </a:r>
            <a:r>
              <a:rPr lang="en-US" altLang="zh-TW" dirty="0"/>
              <a:t>-</a:t>
            </a:r>
            <a:r>
              <a:rPr lang="zh-TW" altLang="en-US" dirty="0"/>
              <a:t>探險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84784"/>
            <a:ext cx="7437109" cy="5064318"/>
          </a:xfrm>
        </p:spPr>
      </p:pic>
    </p:spTree>
    <p:extLst>
      <p:ext uri="{BB962C8B-B14F-4D97-AF65-F5344CB8AC3E}">
        <p14:creationId xmlns:p14="http://schemas.microsoft.com/office/powerpoint/2010/main" val="1702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COSPACES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412776"/>
            <a:ext cx="7742237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665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AR/VR</a:t>
            </a:r>
            <a:r>
              <a:rPr lang="zh-TW" altLang="en-US" dirty="0" smtClean="0"/>
              <a:t>設備（享受不後悔！）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err="1">
                <a:hlinkClick r:id="rId2"/>
              </a:rPr>
              <a:t>Hololens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Magic Leap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360</a:t>
            </a:r>
            <a:r>
              <a:rPr lang="zh-TW" altLang="en-US" dirty="0" smtClean="0"/>
              <a:t>相機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Gear VR</a:t>
            </a:r>
            <a:endParaRPr lang="en-US" altLang="zh-TW" dirty="0"/>
          </a:p>
          <a:p>
            <a:r>
              <a:rPr lang="en-US" altLang="zh-TW" dirty="0" smtClean="0">
                <a:hlinkClick r:id="rId5"/>
              </a:rPr>
              <a:t>Oculus Rift</a:t>
            </a:r>
            <a:endParaRPr lang="en-US" altLang="zh-TW" dirty="0" smtClean="0"/>
          </a:p>
          <a:p>
            <a:r>
              <a:rPr lang="en-US" altLang="zh-TW" dirty="0" err="1">
                <a:hlinkClick r:id="rId6"/>
              </a:rPr>
              <a:t>PSVR</a:t>
            </a:r>
            <a:endParaRPr lang="en-US" altLang="zh-TW" dirty="0"/>
          </a:p>
          <a:p>
            <a:r>
              <a:rPr lang="en-US" altLang="zh-TW" dirty="0" err="1" smtClean="0">
                <a:hlinkClick r:id="rId7"/>
              </a:rPr>
              <a:t>StarVR</a:t>
            </a:r>
            <a:endParaRPr lang="en-US" altLang="zh-TW" dirty="0" smtClean="0">
              <a:hlinkClick r:id="rId8"/>
            </a:endParaRPr>
          </a:p>
          <a:p>
            <a:r>
              <a:rPr lang="en-US" altLang="zh-TW" dirty="0" smtClean="0">
                <a:hlinkClick r:id="rId8"/>
              </a:rPr>
              <a:t>Vive</a:t>
            </a:r>
            <a:r>
              <a:rPr lang="en-US" altLang="zh-TW" dirty="0" smtClean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 smtClean="0">
                <a:hlinkClick r:id="rId9"/>
              </a:rPr>
              <a:t>MIS VR One</a:t>
            </a:r>
            <a:endParaRPr lang="en-US" altLang="zh-TW" dirty="0" smtClean="0"/>
          </a:p>
          <a:p>
            <a:r>
              <a:rPr lang="en-US" altLang="zh-TW" dirty="0" err="1" smtClean="0">
                <a:hlinkClick r:id="rId10"/>
              </a:rPr>
              <a:t>zSpace</a:t>
            </a:r>
            <a:endParaRPr lang="en-US" altLang="zh-TW" dirty="0" smtClean="0"/>
          </a:p>
          <a:p>
            <a:r>
              <a:rPr lang="en-US" altLang="zh-TW" dirty="0" smtClean="0">
                <a:hlinkClick r:id="rId11"/>
              </a:rPr>
              <a:t>Daydream</a:t>
            </a:r>
            <a:endParaRPr lang="en-US" altLang="zh-TW" dirty="0" smtClean="0"/>
          </a:p>
          <a:p>
            <a:r>
              <a:rPr lang="en-US" altLang="zh-TW" dirty="0" smtClean="0"/>
              <a:t>Social VR</a:t>
            </a:r>
            <a:endParaRPr lang="zh-TW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38242" cy="501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17" y="1351003"/>
            <a:ext cx="7928531" cy="513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8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sz="4400" dirty="0" smtClean="0"/>
              <a:t>AR You Ready</a:t>
            </a:r>
            <a:r>
              <a:rPr lang="zh-TW" altLang="zh-TW" sz="4400" dirty="0" smtClean="0"/>
              <a:t>？</a:t>
            </a:r>
            <a:endParaRPr lang="zh-TW" altLang="en-US" dirty="0" smtClean="0"/>
          </a:p>
        </p:txBody>
      </p:sp>
      <p:sp>
        <p:nvSpPr>
          <p:cNvPr id="6147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科技它</a:t>
            </a:r>
            <a:r>
              <a:rPr lang="en-US" altLang="zh-TW" sz="3200" dirty="0" smtClean="0"/>
              <a:t>Ready</a:t>
            </a:r>
            <a:r>
              <a:rPr lang="zh-TW" altLang="zh-TW" sz="3200" dirty="0" smtClean="0"/>
              <a:t>？</a:t>
            </a:r>
            <a:endParaRPr lang="en-US" altLang="zh-TW" dirty="0" smtClean="0"/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教師您</a:t>
            </a:r>
            <a:r>
              <a:rPr lang="en-US" altLang="zh-TW" sz="3200" dirty="0" smtClean="0"/>
              <a:t>Ready</a:t>
            </a:r>
            <a:r>
              <a:rPr lang="zh-TW" altLang="zh-TW" sz="3200" dirty="0" smtClean="0"/>
              <a:t>？</a:t>
            </a:r>
            <a:endParaRPr lang="en-US" altLang="zh-TW" dirty="0" smtClean="0"/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生態系統</a:t>
            </a:r>
            <a:r>
              <a:rPr lang="en-US" altLang="zh-TW" sz="3200" dirty="0" smtClean="0"/>
              <a:t>Ready</a:t>
            </a:r>
            <a:r>
              <a:rPr lang="zh-TW" altLang="zh-TW" sz="3200" dirty="0" smtClean="0"/>
              <a:t>？</a:t>
            </a:r>
            <a:endParaRPr lang="en-US" altLang="zh-TW" dirty="0" smtClean="0"/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數位原生</a:t>
            </a:r>
            <a:r>
              <a:rPr lang="en-US" altLang="zh-TW" sz="3200" dirty="0" smtClean="0"/>
              <a:t>Ready</a:t>
            </a:r>
            <a:r>
              <a:rPr lang="zh-TW" altLang="zh-TW" sz="3200" dirty="0" smtClean="0"/>
              <a:t>？</a:t>
            </a:r>
            <a:endParaRPr lang="en-US" altLang="zh-TW" sz="3200" dirty="0" smtClean="0"/>
          </a:p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擴增實境</a:t>
            </a:r>
            <a:r>
              <a:rPr lang="zh-TW" altLang="zh-TW" dirty="0"/>
              <a:t>（</a:t>
            </a:r>
            <a:r>
              <a:rPr lang="en-US" altLang="zh-TW" dirty="0"/>
              <a:t>Augmented reality</a:t>
            </a:r>
            <a:r>
              <a:rPr lang="zh-TW" altLang="zh-TW" dirty="0" smtClean="0"/>
              <a:t>）</a:t>
            </a:r>
            <a:r>
              <a:rPr lang="zh-TW" altLang="en-US" dirty="0" smtClean="0"/>
              <a:t>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整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合資通訊技術來添加資訊於真實世界物品、或用來觀察世界的方式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在既有的實體物件或場域中疊加虛擬資訊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實體操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弄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、身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歷其境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獲得各式多媒體資訊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持續進行實體、虛擬混搭互動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478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Daydream &amp; Pixel</a:t>
            </a:r>
            <a:endParaRPr lang="zh-TW" altLang="en-US" dirty="0"/>
          </a:p>
        </p:txBody>
      </p:sp>
      <p:pic>
        <p:nvPicPr>
          <p:cNvPr id="2050" name="Picture 2" descr="http://163.20.119.100/f2blog/attachments/201703/55903241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376141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4" b="13089"/>
          <a:stretch/>
        </p:blipFill>
        <p:spPr>
          <a:xfrm>
            <a:off x="825961" y="1535963"/>
            <a:ext cx="7376141" cy="4200943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7" t="10476" b="13572"/>
          <a:stretch/>
        </p:blipFill>
        <p:spPr>
          <a:xfrm>
            <a:off x="706668" y="1556792"/>
            <a:ext cx="7617972" cy="427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>
                <a:latin typeface="+mj-ea"/>
              </a:rPr>
              <a:t>zSpace</a:t>
            </a:r>
            <a:r>
              <a:rPr lang="en-US" altLang="zh-TW" dirty="0" smtClean="0">
                <a:latin typeface="+mj-ea"/>
              </a:rPr>
              <a:t>(</a:t>
            </a:r>
            <a:r>
              <a:rPr lang="zh-TW" altLang="en-US" dirty="0" smtClean="0">
                <a:latin typeface="+mj-ea"/>
                <a:hlinkClick r:id="rId2"/>
              </a:rPr>
              <a:t>初探分享</a:t>
            </a:r>
            <a:r>
              <a:rPr lang="en-US" altLang="zh-TW" dirty="0" smtClean="0">
                <a:latin typeface="+mj-ea"/>
              </a:rPr>
              <a:t>)</a:t>
            </a:r>
            <a:endParaRPr lang="en-US" altLang="zh-TW" dirty="0">
              <a:latin typeface="+mj-ea"/>
            </a:endParaRPr>
          </a:p>
        </p:txBody>
      </p:sp>
      <p:sp>
        <p:nvSpPr>
          <p:cNvPr id="5" name="AutoShape 2" descr="http://163.20.119.100/f2blog/attachments/201608/26105848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http://163.20.119.100/f2blog/attachments/201608/26105848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12168"/>
            <a:ext cx="8140402" cy="530120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4" y="1556792"/>
            <a:ext cx="8140402" cy="5301208"/>
          </a:xfrm>
          <a:prstGeom prst="rect">
            <a:avLst/>
          </a:prstGeom>
        </p:spPr>
      </p:pic>
      <p:pic>
        <p:nvPicPr>
          <p:cNvPr id="9" name="內容版面配置區 8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6" y="1556792"/>
            <a:ext cx="8132290" cy="5346594"/>
          </a:xfr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6" y="1556792"/>
            <a:ext cx="8099026" cy="531006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6" t="10151" r="2190" b="6099"/>
          <a:stretch/>
        </p:blipFill>
        <p:spPr>
          <a:xfrm>
            <a:off x="719808" y="1556792"/>
            <a:ext cx="8104234" cy="543571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70" y="1591667"/>
            <a:ext cx="8105872" cy="537464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0093"/>
            <a:ext cx="8068466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0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</a:rPr>
              <a:t>迎接挑戰、善解隱憂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533475" y="1412776"/>
            <a:ext cx="7772400" cy="4572000"/>
          </a:xfrm>
        </p:spPr>
        <p:txBody>
          <a:bodyPr/>
          <a:lstStyle/>
          <a:p>
            <a:pPr lvl="1"/>
            <a:r>
              <a:rPr lang="zh-TW" altLang="en-US" dirty="0" smtClean="0">
                <a:latin typeface="+mj-ea"/>
                <a:ea typeface="+mj-ea"/>
              </a:rPr>
              <a:t>設備</a:t>
            </a:r>
            <a:r>
              <a:rPr lang="zh-TW" altLang="en-US" dirty="0">
                <a:latin typeface="+mj-ea"/>
                <a:ea typeface="+mj-ea"/>
              </a:rPr>
              <a:t>普及？</a:t>
            </a:r>
            <a:r>
              <a:rPr lang="zh-TW" altLang="en-US" dirty="0">
                <a:solidFill>
                  <a:srgbClr val="0000CC"/>
                </a:solidFill>
                <a:latin typeface="+mj-ea"/>
                <a:ea typeface="+mj-ea"/>
              </a:rPr>
              <a:t>實境虛擬應用先</a:t>
            </a:r>
            <a:r>
              <a:rPr lang="zh-TW" altLang="en-US" dirty="0" smtClean="0">
                <a:solidFill>
                  <a:srgbClr val="0000CC"/>
                </a:solidFill>
                <a:latin typeface="+mj-ea"/>
                <a:ea typeface="+mj-ea"/>
              </a:rPr>
              <a:t>玩</a:t>
            </a:r>
            <a:endParaRPr lang="en-US" altLang="zh-TW" dirty="0" smtClean="0">
              <a:solidFill>
                <a:srgbClr val="0000CC"/>
              </a:solidFill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開發</a:t>
            </a:r>
            <a:r>
              <a:rPr lang="zh-TW" altLang="en-US" dirty="0">
                <a:latin typeface="+mj-ea"/>
                <a:ea typeface="+mj-ea"/>
              </a:rPr>
              <a:t>工具？</a:t>
            </a:r>
            <a:r>
              <a:rPr lang="zh-TW" altLang="en-US" dirty="0">
                <a:solidFill>
                  <a:srgbClr val="0000CC"/>
                </a:solidFill>
                <a:latin typeface="+mj-ea"/>
                <a:ea typeface="+mj-ea"/>
              </a:rPr>
              <a:t>人己機際境全</a:t>
            </a:r>
            <a:r>
              <a:rPr lang="zh-TW" altLang="en-US" dirty="0" smtClean="0">
                <a:solidFill>
                  <a:srgbClr val="0000CC"/>
                </a:solidFill>
                <a:latin typeface="+mj-ea"/>
                <a:ea typeface="+mj-ea"/>
              </a:rPr>
              <a:t>互動</a:t>
            </a:r>
            <a:endParaRPr lang="en-US" altLang="zh-TW" dirty="0" smtClean="0">
              <a:solidFill>
                <a:srgbClr val="0000CC"/>
              </a:solidFill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暈眩</a:t>
            </a:r>
            <a:r>
              <a:rPr lang="zh-TW" altLang="en-US" dirty="0">
                <a:latin typeface="+mj-ea"/>
                <a:ea typeface="+mj-ea"/>
              </a:rPr>
              <a:t>問題？</a:t>
            </a:r>
            <a:r>
              <a:rPr lang="zh-TW" altLang="en-US" dirty="0">
                <a:solidFill>
                  <a:srgbClr val="0000CC"/>
                </a:solidFill>
                <a:latin typeface="+mj-ea"/>
                <a:ea typeface="+mj-ea"/>
              </a:rPr>
              <a:t>個別差異適齡妥</a:t>
            </a:r>
            <a:r>
              <a:rPr lang="zh-TW" altLang="en-US" dirty="0" smtClean="0">
                <a:solidFill>
                  <a:srgbClr val="0000CC"/>
                </a:solidFill>
                <a:latin typeface="+mj-ea"/>
                <a:ea typeface="+mj-ea"/>
              </a:rPr>
              <a:t>慎</a:t>
            </a:r>
            <a:endParaRPr lang="en-US" altLang="zh-TW" dirty="0" smtClean="0">
              <a:solidFill>
                <a:srgbClr val="0000CC"/>
              </a:solidFill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solidFill>
                  <a:srgbClr val="0000CC"/>
                </a:solidFill>
                <a:latin typeface="+mj-ea"/>
                <a:ea typeface="+mj-ea"/>
              </a:rPr>
              <a:t>穿戴裝置、腦機</a:t>
            </a:r>
            <a:r>
              <a:rPr lang="zh-TW" altLang="en-US" smtClean="0">
                <a:solidFill>
                  <a:srgbClr val="0000CC"/>
                </a:solidFill>
                <a:latin typeface="+mj-ea"/>
                <a:ea typeface="+mj-ea"/>
              </a:rPr>
              <a:t>介面、學習分析</a:t>
            </a:r>
            <a:endParaRPr lang="zh-TW" altLang="en-US" dirty="0">
              <a:solidFill>
                <a:srgbClr val="0000CC"/>
              </a:solidFill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5122" name="Picture 2" descr="C:\Users\cyc\Desktop\0703桌面\腦波頭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2797771" cy="279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4" y="3356992"/>
            <a:ext cx="5596620" cy="271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未來完成式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+mj-ea"/>
                <a:ea typeface="+mj-ea"/>
              </a:rPr>
              <a:t>科技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非為</a:t>
            </a:r>
            <a:r>
              <a:rPr lang="zh-TW" altLang="en-US" sz="3200" dirty="0">
                <a:latin typeface="+mj-ea"/>
                <a:ea typeface="+mj-ea"/>
              </a:rPr>
              <a:t>教學專研、台灣與</a:t>
            </a:r>
            <a:r>
              <a:rPr lang="zh-TW" altLang="en-US" sz="3200" dirty="0" smtClean="0">
                <a:latin typeface="+mj-ea"/>
                <a:ea typeface="+mj-ea"/>
              </a:rPr>
              <a:t>世界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en-US" altLang="zh-TW" sz="3200" dirty="0" smtClean="0">
                <a:latin typeface="+mj-ea"/>
                <a:ea typeface="+mj-ea"/>
              </a:rPr>
              <a:t>AR</a:t>
            </a:r>
            <a:r>
              <a:rPr lang="zh-TW" altLang="en-US" sz="3200" dirty="0">
                <a:latin typeface="+mj-ea"/>
                <a:ea typeface="+mj-ea"/>
              </a:rPr>
              <a:t>：成熟導入教學創新</a:t>
            </a:r>
            <a:r>
              <a:rPr lang="zh-TW" altLang="en-US" sz="3200" dirty="0" smtClean="0">
                <a:latin typeface="+mj-ea"/>
                <a:ea typeface="+mj-ea"/>
              </a:rPr>
              <a:t>應用</a:t>
            </a:r>
            <a:endParaRPr lang="en-US" altLang="zh-TW" sz="3200" dirty="0" smtClean="0">
              <a:latin typeface="+mj-ea"/>
              <a:ea typeface="+mj-ea"/>
            </a:endParaRPr>
          </a:p>
          <a:p>
            <a:pPr lvl="1"/>
            <a:r>
              <a:rPr lang="zh-TW" altLang="en-US" sz="3000" dirty="0">
                <a:latin typeface="+mj-ea"/>
                <a:ea typeface="+mj-ea"/>
              </a:rPr>
              <a:t>動畫、程式與平台</a:t>
            </a:r>
            <a:endParaRPr lang="en-US" altLang="zh-TW" sz="3000" dirty="0">
              <a:latin typeface="+mj-ea"/>
              <a:ea typeface="+mj-ea"/>
            </a:endParaRPr>
          </a:p>
          <a:p>
            <a:r>
              <a:rPr lang="en-US" altLang="zh-TW" sz="3200" dirty="0">
                <a:latin typeface="+mj-ea"/>
                <a:ea typeface="+mj-ea"/>
              </a:rPr>
              <a:t>VR</a:t>
            </a:r>
            <a:r>
              <a:rPr lang="zh-TW" altLang="en-US" sz="3200" dirty="0">
                <a:latin typeface="+mj-ea"/>
                <a:ea typeface="+mj-ea"/>
              </a:rPr>
              <a:t>：軟硬體受限與推廣挑戰</a:t>
            </a:r>
            <a:endParaRPr lang="en-US" altLang="zh-TW" sz="3200" dirty="0">
              <a:latin typeface="+mj-ea"/>
              <a:ea typeface="+mj-ea"/>
            </a:endParaRPr>
          </a:p>
          <a:p>
            <a:r>
              <a:rPr lang="zh-TW" altLang="en-US" sz="3200" dirty="0" smtClean="0">
                <a:latin typeface="+mj-ea"/>
                <a:ea typeface="+mj-ea"/>
              </a:rPr>
              <a:t>教學真心→實踐橋樑</a:t>
            </a:r>
            <a:r>
              <a:rPr lang="zh-TW" altLang="en-US" sz="3200" dirty="0">
                <a:latin typeface="+mj-ea"/>
                <a:ea typeface="+mj-ea"/>
              </a:rPr>
              <a:t>！</a:t>
            </a:r>
          </a:p>
          <a:p>
            <a:r>
              <a:rPr lang="zh-TW" altLang="en-US" sz="3200" dirty="0" smtClean="0">
                <a:latin typeface="+mj-ea"/>
                <a:ea typeface="+mj-ea"/>
              </a:rPr>
              <a:t>為支持「有效學習」而導入科技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zh-TW" altLang="en-US" sz="3200" dirty="0" smtClean="0">
                <a:latin typeface="+mj-ea"/>
                <a:ea typeface="+mj-ea"/>
              </a:rPr>
              <a:t>教師</a:t>
            </a:r>
            <a:r>
              <a:rPr lang="zh-TW" altLang="en-US" sz="3200" dirty="0">
                <a:latin typeface="+mj-ea"/>
                <a:ea typeface="+mj-ea"/>
              </a:rPr>
              <a:t>～教學、學習</a:t>
            </a:r>
            <a:r>
              <a:rPr lang="zh-TW" altLang="en-US" sz="3200" dirty="0" smtClean="0">
                <a:latin typeface="+mj-ea"/>
                <a:ea typeface="+mj-ea"/>
              </a:rPr>
              <a:t>設計者（</a:t>
            </a:r>
            <a:r>
              <a:rPr lang="zh-TW" altLang="en-US" sz="3200" dirty="0" smtClean="0">
                <a:latin typeface="+mj-ea"/>
                <a:ea typeface="+mj-ea"/>
                <a:hlinkClick r:id="rId2"/>
              </a:rPr>
              <a:t>概念圖</a:t>
            </a:r>
            <a:r>
              <a:rPr lang="zh-TW" altLang="en-US" sz="3200" dirty="0" smtClean="0">
                <a:latin typeface="+mj-ea"/>
                <a:ea typeface="+mj-ea"/>
              </a:rPr>
              <a:t>）</a:t>
            </a:r>
            <a:endParaRPr lang="en-US" altLang="zh-TW" sz="3200" dirty="0">
              <a:latin typeface="+mj-ea"/>
              <a:ea typeface="+mj-ea"/>
            </a:endParaRPr>
          </a:p>
          <a:p>
            <a:r>
              <a:rPr lang="zh-TW" altLang="en-US" sz="3200" dirty="0" smtClean="0">
                <a:latin typeface="+mj-ea"/>
                <a:ea typeface="+mj-ea"/>
                <a:hlinkClick r:id="rId3"/>
              </a:rPr>
              <a:t>校</a:t>
            </a:r>
            <a:r>
              <a:rPr lang="zh-TW" altLang="en-US" sz="3200" dirty="0">
                <a:latin typeface="+mj-ea"/>
                <a:ea typeface="+mj-ea"/>
                <a:hlinkClick r:id="rId3"/>
              </a:rPr>
              <a:t>本規劃</a:t>
            </a:r>
            <a:r>
              <a:rPr lang="en-US" altLang="zh-TW" sz="3200" dirty="0">
                <a:latin typeface="+mj-ea"/>
                <a:ea typeface="+mj-ea"/>
                <a:hlinkClick r:id="rId3"/>
              </a:rPr>
              <a:t>AR</a:t>
            </a:r>
            <a:r>
              <a:rPr lang="zh-TW" altLang="en-US" sz="3200" dirty="0">
                <a:latin typeface="+mj-ea"/>
                <a:ea typeface="+mj-ea"/>
                <a:hlinkClick r:id="rId3"/>
              </a:rPr>
              <a:t>、</a:t>
            </a:r>
            <a:r>
              <a:rPr lang="en-US" altLang="zh-TW" sz="3200" dirty="0">
                <a:latin typeface="+mj-ea"/>
                <a:ea typeface="+mj-ea"/>
                <a:hlinkClick r:id="rId3"/>
              </a:rPr>
              <a:t>VR</a:t>
            </a:r>
            <a:r>
              <a:rPr lang="zh-TW" altLang="en-US" sz="3200" dirty="0">
                <a:latin typeface="+mj-ea"/>
                <a:ea typeface="+mj-ea"/>
                <a:hlinkClick r:id="rId3"/>
              </a:rPr>
              <a:t>探索學習</a:t>
            </a:r>
            <a:r>
              <a:rPr lang="zh-TW" altLang="en-US" sz="3200" dirty="0" smtClean="0">
                <a:latin typeface="+mj-ea"/>
                <a:ea typeface="+mj-ea"/>
                <a:hlinkClick r:id="rId3"/>
              </a:rPr>
              <a:t>實務</a:t>
            </a:r>
            <a:endParaRPr lang="en-US" altLang="zh-TW" sz="3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414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63.20.119.100/f2blog/attachments/month_200704/6723781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4517"/>
            <a:ext cx="791527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AR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創新應用的相對優勢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91" name="內容版面配置區 2"/>
          <p:cNvSpPr>
            <a:spLocks noGrp="1"/>
          </p:cNvSpPr>
          <p:nvPr>
            <p:ph sz="quarter" idx="1"/>
          </p:nvPr>
        </p:nvSpPr>
        <p:spPr>
          <a:xfrm>
            <a:off x="454397" y="4768552"/>
            <a:ext cx="8229600" cy="1756792"/>
          </a:xfrm>
        </p:spPr>
        <p:txBody>
          <a:bodyPr/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工具符合需求與成熟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提昇動機、師生主動參與協作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在地相容，無所不在、無縫接軌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57531"/>
            <a:ext cx="7632848" cy="53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擴增實境類別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圖</a:t>
            </a:r>
            <a:r>
              <a:rPr lang="zh-TW" altLang="en-US" dirty="0">
                <a:latin typeface="+mj-ea"/>
                <a:ea typeface="+mj-ea"/>
              </a:rPr>
              <a:t>卡、著色類擴增實境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en-US" altLang="zh-TW" dirty="0">
                <a:latin typeface="+mj-ea"/>
                <a:ea typeface="+mj-ea"/>
                <a:hlinkClick r:id="rId2"/>
              </a:rPr>
              <a:t>PPT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dirty="0">
                <a:latin typeface="+mj-ea"/>
                <a:ea typeface="+mj-ea"/>
              </a:rPr>
              <a:t>自製辨識圖卡、圖</a:t>
            </a:r>
            <a:r>
              <a:rPr lang="zh-TW" altLang="en-US" dirty="0" smtClean="0">
                <a:latin typeface="+mj-ea"/>
                <a:ea typeface="+mj-ea"/>
              </a:rPr>
              <a:t>層（</a:t>
            </a:r>
            <a:r>
              <a:rPr lang="en-US" altLang="zh-TW" dirty="0" err="1" smtClean="0">
                <a:latin typeface="+mj-ea"/>
                <a:ea typeface="+mj-ea"/>
                <a:hlinkClick r:id="rId3"/>
              </a:rPr>
              <a:t>Aurasma</a:t>
            </a:r>
            <a:r>
              <a:rPr lang="zh-TW" altLang="en-US" dirty="0" smtClean="0">
                <a:latin typeface="+mj-ea"/>
                <a:ea typeface="+mj-ea"/>
              </a:rPr>
              <a:t>）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手機製作（</a:t>
            </a:r>
            <a:r>
              <a:rPr lang="zh-TW" altLang="en-US" dirty="0" smtClean="0">
                <a:latin typeface="+mj-ea"/>
                <a:ea typeface="+mj-ea"/>
                <a:hlinkClick r:id="rId4"/>
              </a:rPr>
              <a:t>製作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zh-TW" altLang="en-US" dirty="0" smtClean="0">
                <a:latin typeface="+mj-ea"/>
                <a:ea typeface="+mj-ea"/>
                <a:hlinkClick r:id="rId5"/>
              </a:rPr>
              <a:t>分享</a:t>
            </a:r>
            <a:r>
              <a:rPr lang="zh-TW" altLang="en-US" dirty="0" smtClean="0">
                <a:latin typeface="+mj-ea"/>
                <a:ea typeface="+mj-ea"/>
              </a:rPr>
              <a:t>）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地點</a:t>
            </a:r>
            <a:r>
              <a:rPr lang="zh-TW" altLang="en-US" dirty="0">
                <a:latin typeface="+mj-ea"/>
                <a:ea typeface="+mj-ea"/>
              </a:rPr>
              <a:t>感知</a:t>
            </a:r>
            <a:r>
              <a:rPr lang="zh-TW" altLang="en-US" dirty="0" smtClean="0">
                <a:latin typeface="+mj-ea"/>
                <a:ea typeface="+mj-ea"/>
              </a:rPr>
              <a:t>（</a:t>
            </a:r>
            <a:r>
              <a:rPr lang="en-US" altLang="zh-TW" dirty="0" smtClean="0">
                <a:latin typeface="+mj-ea"/>
                <a:ea typeface="+mj-ea"/>
              </a:rPr>
              <a:t>LBS</a:t>
            </a:r>
            <a:r>
              <a:rPr lang="zh-TW" altLang="en-US" dirty="0" smtClean="0">
                <a:latin typeface="+mj-ea"/>
                <a:ea typeface="+mj-ea"/>
              </a:rPr>
              <a:t>）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en-US" altLang="zh-TW" dirty="0" smtClean="0">
                <a:latin typeface="+mj-ea"/>
              </a:rPr>
              <a:t>Ingress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寶</a:t>
            </a:r>
            <a:r>
              <a:rPr lang="zh-TW" altLang="en-US" dirty="0">
                <a:latin typeface="+mj-ea"/>
                <a:ea typeface="+mj-ea"/>
              </a:rPr>
              <a:t>可</a:t>
            </a:r>
            <a:r>
              <a:rPr lang="zh-TW" altLang="en-US" dirty="0" smtClean="0">
                <a:latin typeface="+mj-ea"/>
                <a:ea typeface="+mj-ea"/>
              </a:rPr>
              <a:t>夢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en-US" altLang="zh-TW" dirty="0" smtClean="0">
                <a:latin typeface="+mj-ea"/>
                <a:ea typeface="+mj-ea"/>
                <a:hlinkClick r:id="rId6"/>
              </a:rPr>
              <a:t>Unity </a:t>
            </a:r>
            <a:r>
              <a:rPr lang="zh-TW" altLang="en-US" dirty="0" smtClean="0">
                <a:latin typeface="+mj-ea"/>
                <a:ea typeface="+mj-ea"/>
                <a:hlinkClick r:id="rId6"/>
              </a:rPr>
              <a:t>自製教學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</a:p>
          <a:p>
            <a:pPr lvl="1"/>
            <a:r>
              <a:rPr lang="en-US" altLang="zh-TW" dirty="0" err="1" smtClean="0">
                <a:latin typeface="+mj-ea"/>
                <a:ea typeface="+mj-ea"/>
              </a:rPr>
              <a:t>Junaio</a:t>
            </a:r>
            <a:r>
              <a:rPr lang="en-US" altLang="zh-TW" dirty="0" smtClean="0">
                <a:latin typeface="+mj-ea"/>
                <a:ea typeface="+mj-ea"/>
              </a:rPr>
              <a:t> (</a:t>
            </a:r>
            <a:r>
              <a:rPr lang="en-US" altLang="zh-TW" dirty="0" smtClean="0">
                <a:latin typeface="+mj-ea"/>
                <a:ea typeface="+mj-ea"/>
                <a:hlinkClick r:id="rId7"/>
              </a:rPr>
              <a:t>closed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</a:p>
          <a:p>
            <a:r>
              <a:rPr lang="en-US" altLang="zh-TW" dirty="0">
                <a:latin typeface="+mj-ea"/>
                <a:ea typeface="+mj-ea"/>
                <a:hlinkClick r:id="rId8"/>
              </a:rPr>
              <a:t>2017</a:t>
            </a:r>
            <a:r>
              <a:rPr lang="zh-TW" altLang="en-US" dirty="0">
                <a:latin typeface="+mj-ea"/>
                <a:ea typeface="+mj-ea"/>
                <a:hlinkClick r:id="rId8"/>
              </a:rPr>
              <a:t>從「</a:t>
            </a:r>
            <a:r>
              <a:rPr lang="en-US" altLang="zh-TW" dirty="0">
                <a:latin typeface="+mj-ea"/>
                <a:ea typeface="+mj-ea"/>
                <a:hlinkClick r:id="rId8"/>
              </a:rPr>
              <a:t>CES</a:t>
            </a:r>
            <a:r>
              <a:rPr lang="zh-TW" altLang="en-US" dirty="0">
                <a:latin typeface="+mj-ea"/>
                <a:ea typeface="+mj-ea"/>
                <a:hlinkClick r:id="rId8"/>
              </a:rPr>
              <a:t>」展望「</a:t>
            </a:r>
            <a:r>
              <a:rPr lang="en-US" altLang="zh-TW" dirty="0">
                <a:latin typeface="+mj-ea"/>
                <a:ea typeface="+mj-ea"/>
                <a:hlinkClick r:id="rId8"/>
              </a:rPr>
              <a:t>AR</a:t>
            </a:r>
            <a:r>
              <a:rPr lang="zh-TW" altLang="en-US" dirty="0">
                <a:latin typeface="+mj-ea"/>
                <a:ea typeface="+mj-ea"/>
                <a:hlinkClick r:id="rId8"/>
              </a:rPr>
              <a:t>」、「</a:t>
            </a:r>
            <a:r>
              <a:rPr lang="en-US" altLang="zh-TW" dirty="0">
                <a:latin typeface="+mj-ea"/>
                <a:ea typeface="+mj-ea"/>
                <a:hlinkClick r:id="rId8"/>
              </a:rPr>
              <a:t>VR</a:t>
            </a:r>
            <a:r>
              <a:rPr lang="zh-TW" altLang="en-US" dirty="0">
                <a:latin typeface="+mj-ea"/>
                <a:ea typeface="+mj-ea"/>
                <a:hlinkClick r:id="rId8"/>
              </a:rPr>
              <a:t>」開始！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1912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://163.20.119.100/f2blog/attachments/201605/3146763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7464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en-US" altLang="zh-TW" dirty="0" smtClean="0"/>
              <a:t> </a:t>
            </a:r>
            <a:r>
              <a:rPr lang="en-US" altLang="zh-TW" dirty="0" smtClean="0">
                <a:hlinkClick r:id="rId2"/>
              </a:rPr>
              <a:t>AR Flashcards</a:t>
            </a:r>
            <a:r>
              <a:rPr lang="zh-TW" altLang="en-US" dirty="0" smtClean="0"/>
              <a:t>  （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圖卡下載</a:t>
            </a:r>
            <a:r>
              <a:rPr lang="zh-TW" altLang="en-US" dirty="0" smtClean="0"/>
              <a:t>）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148" name="Picture 2" descr="http://163.20.119.100/f2blog/attachments/201507/88363614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077913"/>
            <a:ext cx="290353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://163.20.119.100/f2blog/attachments/201507/5839465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06488"/>
            <a:ext cx="2922587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2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467544" y="-120650"/>
            <a:ext cx="8362950" cy="1139825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ANATOMY </a:t>
            </a:r>
            <a:r>
              <a:rPr lang="en-US" altLang="zh-TW" dirty="0" err="1" smtClean="0">
                <a:hlinkClick r:id="rId2"/>
              </a:rPr>
              <a:t>4D</a:t>
            </a:r>
            <a:r>
              <a:rPr lang="zh-TW" altLang="en-US" dirty="0" smtClean="0">
                <a:hlinkClick r:id="rId2"/>
              </a:rPr>
              <a:t> </a:t>
            </a:r>
            <a:r>
              <a:rPr lang="zh-TW" altLang="en-US" dirty="0" smtClean="0"/>
              <a:t>（</a:t>
            </a:r>
            <a:r>
              <a:rPr lang="zh-TW" altLang="en-US" dirty="0" smtClean="0">
                <a:hlinkClick r:id="rId3"/>
              </a:rPr>
              <a:t>人體</a:t>
            </a:r>
            <a:r>
              <a:rPr lang="zh-TW" altLang="en-US" dirty="0" smtClean="0"/>
              <a:t>、</a:t>
            </a:r>
            <a:r>
              <a:rPr lang="zh-TW" altLang="en-US" dirty="0" smtClean="0">
                <a:hlinkClick r:id="rId4"/>
              </a:rPr>
              <a:t>心臟</a:t>
            </a:r>
            <a:r>
              <a:rPr lang="zh-TW" altLang="en-US" dirty="0" smtClean="0"/>
              <a:t>圖）</a:t>
            </a:r>
            <a:r>
              <a:rPr lang="en-US" altLang="zh-TW" dirty="0" smtClean="0"/>
              <a:t> </a:t>
            </a:r>
            <a:endParaRPr lang="zh-TW" altLang="en-US" dirty="0" smtClean="0"/>
          </a:p>
        </p:txBody>
      </p:sp>
      <p:pic>
        <p:nvPicPr>
          <p:cNvPr id="7171" name="Picture 2" descr="http://163.20.119.100/f2blog/attachments/201507/87200054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052513"/>
            <a:ext cx="29289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163.20.119.100/f2blog/attachments/201507/18589578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19175"/>
            <a:ext cx="2957512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6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hlinkClick r:id="rId2"/>
              </a:rPr>
              <a:t>4D Elements</a:t>
            </a:r>
            <a:r>
              <a:rPr lang="zh-TW" altLang="en-US" smtClean="0">
                <a:hlinkClick r:id="rId2"/>
              </a:rPr>
              <a:t> </a:t>
            </a:r>
            <a:r>
              <a:rPr lang="zh-TW" altLang="en-US" smtClean="0"/>
              <a:t>（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  <a:hlinkClick r:id="rId3"/>
              </a:rPr>
              <a:t>圖檔下載</a:t>
            </a:r>
            <a:r>
              <a:rPr lang="zh-TW" altLang="en-US" smtClean="0"/>
              <a:t>）</a:t>
            </a:r>
          </a:p>
        </p:txBody>
      </p:sp>
      <p:pic>
        <p:nvPicPr>
          <p:cNvPr id="8195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80359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5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7566</TotalTime>
  <Words>772</Words>
  <Application>Microsoft Office PowerPoint</Application>
  <PresentationFormat>如螢幕大小 (4:3)</PresentationFormat>
  <Paragraphs>119</Paragraphs>
  <Slides>33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公正</vt:lpstr>
      <vt:lpstr>玩虛實 真行動 AR/VR教學應用與體驗</vt:lpstr>
      <vt:lpstr>日思夜盼的可夢之寶</vt:lpstr>
      <vt:lpstr>AR You Ready？</vt:lpstr>
      <vt:lpstr>AR創新應用的相對優勢</vt:lpstr>
      <vt:lpstr>擴增實境類別</vt:lpstr>
      <vt:lpstr>PowerPoint 簡報</vt:lpstr>
      <vt:lpstr> AR Flashcards  （圖卡下載）</vt:lpstr>
      <vt:lpstr>ANATOMY 4D （人體、心臟圖） </vt:lpstr>
      <vt:lpstr>4D Elements （圖檔下載）</vt:lpstr>
      <vt:lpstr>下載圖紙裁切與組合</vt:lpstr>
      <vt:lpstr>單一元素檢視</vt:lpstr>
      <vt:lpstr>組合元素：水</vt:lpstr>
      <vt:lpstr>轉動方塊檢視</vt:lpstr>
      <vt:lpstr>Quiver - 3D Coloring App </vt:lpstr>
      <vt:lpstr>Quiver Free圖紙(首頁下拉)</vt:lpstr>
      <vt:lpstr>Quiver Free圖紙(首頁下拉)</vt:lpstr>
      <vt:lpstr>Osmo 前鏡頭擴增實境應用</vt:lpstr>
      <vt:lpstr>Aurasma 實做</vt:lpstr>
      <vt:lpstr>DarCreator   大造</vt:lpstr>
      <vt:lpstr>VR（虛擬實境）也正興起</vt:lpstr>
      <vt:lpstr>AR、VR生態系統</vt:lpstr>
      <vt:lpstr>虛擬實境類別</vt:lpstr>
      <vt:lpstr>360全景相機的360回顧 、二</vt:lpstr>
      <vt:lpstr>Roundme</vt:lpstr>
      <vt:lpstr>環花一生、博物館走透透</vt:lpstr>
      <vt:lpstr>Vive與360影片、視角設計剪輯</vt:lpstr>
      <vt:lpstr>Google Expeditions -探險</vt:lpstr>
      <vt:lpstr>COSPACES</vt:lpstr>
      <vt:lpstr>AR/VR設備（享受不後悔！）</vt:lpstr>
      <vt:lpstr>Daydream &amp; Pixel</vt:lpstr>
      <vt:lpstr>zSpace(初探分享)</vt:lpstr>
      <vt:lpstr>迎接挑戰、善解隱憂</vt:lpstr>
      <vt:lpstr>未來完成式</vt:lpstr>
    </vt:vector>
  </TitlesOfParts>
  <Company>tpcedu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cyc</dc:creator>
  <cp:lastModifiedBy>cyc</cp:lastModifiedBy>
  <cp:revision>235</cp:revision>
  <cp:lastPrinted>2015-09-02T04:41:45Z</cp:lastPrinted>
  <dcterms:created xsi:type="dcterms:W3CDTF">2009-11-03T10:42:15Z</dcterms:created>
  <dcterms:modified xsi:type="dcterms:W3CDTF">2017-08-07T12:30:40Z</dcterms:modified>
</cp:coreProperties>
</file>